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791" r:id="rId2"/>
    <p:sldId id="4792" r:id="rId3"/>
    <p:sldId id="4793" r:id="rId4"/>
    <p:sldId id="4794" r:id="rId5"/>
    <p:sldId id="4795" r:id="rId6"/>
    <p:sldId id="479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C977-73BA-ECC9-B03C-39BD5DF41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3" y="1757028"/>
            <a:ext cx="10081037" cy="23876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4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D0222-8D53-D9B7-AE85-79F5C518E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000" y="4308907"/>
            <a:ext cx="11520000" cy="146009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F20EDE-922F-9E9A-CEC2-75DC1765B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000" y="188963"/>
            <a:ext cx="829146" cy="36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287BA0-3DFE-4FF8-9A60-CD726E2A2F7A}"/>
              </a:ext>
            </a:extLst>
          </p:cNvPr>
          <p:cNvSpPr txBox="1"/>
          <p:nvPr userDrawn="1"/>
        </p:nvSpPr>
        <p:spPr>
          <a:xfrm>
            <a:off x="10416000" y="299713"/>
            <a:ext cx="1460336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indent="0"/>
            <a:r>
              <a:rPr lang="en-US" sz="900">
                <a:solidFill>
                  <a:schemeClr val="tx2"/>
                </a:solidFill>
                <a:latin typeface="Neue Haas Grotesk"/>
              </a:rPr>
              <a:t>Facilitating sustainable growth</a:t>
            </a:r>
            <a:endParaRPr lang="en-FI" sz="900">
              <a:solidFill>
                <a:schemeClr val="tx2"/>
              </a:solidFill>
              <a:latin typeface="Neue Haas Grotesk"/>
            </a:endParaRPr>
          </a:p>
        </p:txBody>
      </p:sp>
    </p:spTree>
    <p:extLst>
      <p:ext uri="{BB962C8B-B14F-4D97-AF65-F5344CB8AC3E}">
        <p14:creationId xmlns:p14="http://schemas.microsoft.com/office/powerpoint/2010/main" val="3773254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 white text with graphi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raphic 24">
            <a:extLst>
              <a:ext uri="{FF2B5EF4-FFF2-40B4-BE49-F238E27FC236}">
                <a16:creationId xmlns:a16="http://schemas.microsoft.com/office/drawing/2014/main" id="{158A86A9-2259-08CD-1BCF-29B6CAEB2650}"/>
              </a:ext>
            </a:extLst>
          </p:cNvPr>
          <p:cNvSpPr/>
          <p:nvPr/>
        </p:nvSpPr>
        <p:spPr>
          <a:xfrm>
            <a:off x="0" y="3899243"/>
            <a:ext cx="12192000" cy="2958757"/>
          </a:xfrm>
          <a:custGeom>
            <a:avLst/>
            <a:gdLst>
              <a:gd name="connsiteX0" fmla="*/ 0 w 12192000"/>
              <a:gd name="connsiteY0" fmla="*/ 2958757 h 2958757"/>
              <a:gd name="connsiteX1" fmla="*/ 0 w 12192000"/>
              <a:gd name="connsiteY1" fmla="*/ 2387943 h 2958757"/>
              <a:gd name="connsiteX2" fmla="*/ 4176446 w 12192000"/>
              <a:gd name="connsiteY2" fmla="*/ 156328 h 2958757"/>
              <a:gd name="connsiteX3" fmla="*/ 7971473 w 12192000"/>
              <a:gd name="connsiteY3" fmla="*/ 2229822 h 2958757"/>
              <a:gd name="connsiteX4" fmla="*/ 12192000 w 12192000"/>
              <a:gd name="connsiteY4" fmla="*/ 0 h 2958757"/>
              <a:gd name="connsiteX5" fmla="*/ 12192000 w 12192000"/>
              <a:gd name="connsiteY5" fmla="*/ 2958757 h 2958757"/>
              <a:gd name="connsiteX6" fmla="*/ 0 w 12192000"/>
              <a:gd name="connsiteY6" fmla="*/ 2958757 h 295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2958757">
                <a:moveTo>
                  <a:pt x="0" y="2958757"/>
                </a:moveTo>
                <a:lnTo>
                  <a:pt x="0" y="2387943"/>
                </a:lnTo>
                <a:lnTo>
                  <a:pt x="4176446" y="156328"/>
                </a:lnTo>
                <a:lnTo>
                  <a:pt x="7971473" y="2229822"/>
                </a:lnTo>
                <a:lnTo>
                  <a:pt x="12192000" y="0"/>
                </a:lnTo>
                <a:lnTo>
                  <a:pt x="12192000" y="2958757"/>
                </a:lnTo>
                <a:lnTo>
                  <a:pt x="0" y="2958757"/>
                </a:lnTo>
                <a:close/>
              </a:path>
            </a:pathLst>
          </a:custGeom>
          <a:solidFill>
            <a:schemeClr val="bg2"/>
          </a:solidFill>
          <a:ln w="6350" cap="flat">
            <a:noFill/>
            <a:prstDash val="solid"/>
            <a:miter/>
          </a:ln>
          <a:effectLst>
            <a:outerShdw blurRad="254000" dist="114300" dir="12600000" sx="99000" sy="99000" algn="bl" rotWithShape="0">
              <a:schemeClr val="accent1">
                <a:alpha val="38000"/>
              </a:schemeClr>
            </a:outerShdw>
          </a:effectLst>
        </p:spPr>
        <p:txBody>
          <a:bodyPr rtlCol="0" anchor="ctr"/>
          <a:lstStyle/>
          <a:p>
            <a:endParaRPr lang="en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3950" y="549000"/>
            <a:ext cx="11520000" cy="661078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lnSpc>
                <a:spcPct val="84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Index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5D80-4769-B87F-E9D8-9C49F01495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3950" y="1980953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1.	Chapter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CBAC-2441-4F8C-A1E1-12A8002240E4}" type="slidenum">
              <a:rPr lang="en-FI" smtClean="0"/>
              <a:t>‹#›</a:t>
            </a:fld>
            <a:endParaRPr lang="en-FI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4A75EBE-5209-DBB7-F2A3-ACDC318EF8A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33950" y="2557914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2.	Chapter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AC0963-E6A8-6309-F054-F8F3477EB6F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33950" y="3132783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3.	Chapter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7B608BD-DD87-1345-6843-CCFF67496D83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33950" y="3707652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4.	Chapter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1D4DF28-BECE-D366-E1C3-9B1AFE9FD682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333950" y="4282521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5.	Chapter 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EF35A72-CF25-F4DF-1FEF-0F1532E3685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33950" y="4857390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6.	Chapter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215F350-B75D-CAEC-7E18-01A471B5BD4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096000" y="2546354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8.	Chapter 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C740B02-0895-E953-AEEB-8C38107006A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096000" y="3129582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9.	Chapter title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A313094-D3A2-C643-0466-81D39B795EFE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096000" y="3697809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10.	Chapter title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CA0909A-2B8A-BD0B-E9DF-7E396A58D52E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096000" y="4277935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11.	Chapter title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0583126-CCE0-4A4F-7EA2-C9EA89D480AA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6096000" y="4854189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12.	Chapter title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447574C-1E38-E20F-B794-2C5360656E22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6093950" y="1970100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7.	Chapter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68DE4561-178D-F74F-02E1-B7E658248E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33950" y="187626"/>
            <a:ext cx="1152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F5DF52-A35B-407A-C6D1-198A4FA13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6000" y="188962"/>
            <a:ext cx="828191" cy="36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E5635E-8E4C-B05B-8048-7B6BC7D9347F}"/>
              </a:ext>
            </a:extLst>
          </p:cNvPr>
          <p:cNvSpPr txBox="1"/>
          <p:nvPr userDrawn="1"/>
        </p:nvSpPr>
        <p:spPr>
          <a:xfrm>
            <a:off x="10416000" y="299713"/>
            <a:ext cx="1460336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indent="0"/>
            <a:r>
              <a:rPr lang="en-US" sz="900">
                <a:solidFill>
                  <a:schemeClr val="tx1"/>
                </a:solidFill>
                <a:latin typeface="Neue Haas Grotesk"/>
              </a:rPr>
              <a:t>Facilitating sustainable growth</a:t>
            </a:r>
            <a:endParaRPr lang="en-FI" sz="900">
              <a:solidFill>
                <a:schemeClr val="tx1"/>
              </a:solidFill>
              <a:latin typeface="Neue Haas Grotesk"/>
            </a:endParaRPr>
          </a:p>
        </p:txBody>
      </p:sp>
    </p:spTree>
    <p:extLst>
      <p:ext uri="{BB962C8B-B14F-4D97-AF65-F5344CB8AC3E}">
        <p14:creationId xmlns:p14="http://schemas.microsoft.com/office/powerpoint/2010/main" val="893025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title, haze bei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000" y="2889000"/>
            <a:ext cx="11520000" cy="122982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4000"/>
              </a:lnSpc>
              <a:defRPr/>
            </a:lvl1pPr>
          </a:lstStyle>
          <a:p>
            <a:r>
              <a:rPr lang="en-US"/>
              <a:t>Click to add subsection title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CBAC-2441-4F8C-A1E1-12A8002240E4}" type="slidenum">
              <a:rPr lang="en-FI" smtClean="0"/>
              <a:t>‹#›</a:t>
            </a:fld>
            <a:endParaRPr lang="en-FI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238E859D-B5A9-0D4B-E357-D754A73170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950" y="187626"/>
            <a:ext cx="1152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66A8D9-C951-E6AA-9B96-2A86B7E82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000" y="188963"/>
            <a:ext cx="829146" cy="36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2C58D4C-F620-004D-9419-C0C6334C4017}"/>
              </a:ext>
            </a:extLst>
          </p:cNvPr>
          <p:cNvSpPr txBox="1"/>
          <p:nvPr userDrawn="1"/>
        </p:nvSpPr>
        <p:spPr>
          <a:xfrm>
            <a:off x="10416000" y="299713"/>
            <a:ext cx="1460336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indent="0"/>
            <a:r>
              <a:rPr lang="en-US" sz="900">
                <a:solidFill>
                  <a:schemeClr val="tx2"/>
                </a:solidFill>
                <a:latin typeface="Neue Haas Grotesk"/>
              </a:rPr>
              <a:t>Facilitating sustainable growth</a:t>
            </a:r>
            <a:endParaRPr lang="en-FI" sz="900">
              <a:solidFill>
                <a:schemeClr val="tx2"/>
              </a:solidFill>
              <a:latin typeface="Neue Haas Grotesk"/>
            </a:endParaRPr>
          </a:p>
        </p:txBody>
      </p:sp>
    </p:spTree>
    <p:extLst>
      <p:ext uri="{BB962C8B-B14F-4D97-AF65-F5344CB8AC3E}">
        <p14:creationId xmlns:p14="http://schemas.microsoft.com/office/powerpoint/2010/main" val="2313164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title, pine gree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000" y="2889000"/>
            <a:ext cx="11520000" cy="122982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4000"/>
              </a:lnSpc>
              <a:defRPr/>
            </a:lvl1pPr>
          </a:lstStyle>
          <a:p>
            <a:r>
              <a:rPr lang="en-US"/>
              <a:t>Click to add subsection title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CBAC-2441-4F8C-A1E1-12A8002240E4}" type="slidenum">
              <a:rPr lang="en-FI" smtClean="0"/>
              <a:t>‹#›</a:t>
            </a:fld>
            <a:endParaRPr lang="en-FI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238E859D-B5A9-0D4B-E357-D754A73170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950" y="187626"/>
            <a:ext cx="1152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AD5A41-3F3E-9EE8-6D25-3ADB1AB0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6000" y="188962"/>
            <a:ext cx="828191" cy="36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8548DE-FF86-0155-F9B0-2FD3EA99B89D}"/>
              </a:ext>
            </a:extLst>
          </p:cNvPr>
          <p:cNvSpPr txBox="1"/>
          <p:nvPr userDrawn="1"/>
        </p:nvSpPr>
        <p:spPr>
          <a:xfrm>
            <a:off x="10416000" y="299713"/>
            <a:ext cx="1460336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indent="0"/>
            <a:r>
              <a:rPr lang="en-US" sz="900">
                <a:solidFill>
                  <a:schemeClr val="tx1"/>
                </a:solidFill>
                <a:latin typeface="Neue Haas Grotesk"/>
              </a:rPr>
              <a:t>Facilitating sustainable growth</a:t>
            </a:r>
            <a:endParaRPr lang="en-FI" sz="900">
              <a:solidFill>
                <a:schemeClr val="tx1"/>
              </a:solidFill>
              <a:latin typeface="Neue Haas Grotesk"/>
            </a:endParaRPr>
          </a:p>
        </p:txBody>
      </p:sp>
    </p:spTree>
    <p:extLst>
      <p:ext uri="{BB962C8B-B14F-4D97-AF65-F5344CB8AC3E}">
        <p14:creationId xmlns:p14="http://schemas.microsoft.com/office/powerpoint/2010/main" val="3378152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0" y="549000"/>
            <a:ext cx="10442050" cy="122982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5D80-4769-B87F-E9D8-9C49F0149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950" y="2169000"/>
            <a:ext cx="11520000" cy="41541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CBAC-2441-4F8C-A1E1-12A8002240E4}" type="slidenum">
              <a:rPr lang="en-FI" smtClean="0"/>
              <a:t>‹#›</a:t>
            </a:fld>
            <a:endParaRPr lang="en-FI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B7D063C-C439-C12E-8781-7E6B869CBA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950" y="187626"/>
            <a:ext cx="1152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9C749-EAFA-770F-3D5B-425E69AC6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918" y="188964"/>
            <a:ext cx="829146" cy="360000"/>
          </a:xfrm>
          <a:prstGeom prst="rect">
            <a:avLst/>
          </a:prstGeom>
        </p:spPr>
      </p:pic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A58649A5-DE2E-8735-9CB7-0E41749B6C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5936" y="1266225"/>
            <a:ext cx="11520488" cy="630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/>
              <a:t>Click to add subtitle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466730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0" y="549000"/>
            <a:ext cx="10442050" cy="122982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5D80-4769-B87F-E9D8-9C49F0149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949" y="2169000"/>
            <a:ext cx="5402051" cy="41541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CBAC-2441-4F8C-A1E1-12A8002240E4}" type="slidenum">
              <a:rPr lang="en-FI" smtClean="0"/>
              <a:t>‹#›</a:t>
            </a:fld>
            <a:endParaRPr lang="en-FI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3D0122-F311-DDD6-1358-BBD9A12A19B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1899" y="2169000"/>
            <a:ext cx="5402051" cy="41541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C4E4163-CEEC-23DD-D95C-3C6EAE7438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950" y="187626"/>
            <a:ext cx="1152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AEE7008-4199-288B-CB96-DD2494257C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918" y="188964"/>
            <a:ext cx="829146" cy="360000"/>
          </a:xfrm>
          <a:prstGeom prst="rect">
            <a:avLst/>
          </a:prstGeom>
        </p:spPr>
      </p:pic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F96DC4C9-3156-4E35-35A1-783319D969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5936" y="1266225"/>
            <a:ext cx="11520488" cy="630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/>
              <a:t>Click to add subtitle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55769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2 columns, tit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0" y="549000"/>
            <a:ext cx="10442050" cy="122982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5D80-4769-B87F-E9D8-9C49F0149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949" y="2349000"/>
            <a:ext cx="5402051" cy="39741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CBAC-2441-4F8C-A1E1-12A8002240E4}" type="slidenum">
              <a:rPr lang="en-FI" smtClean="0"/>
              <a:t>‹#›</a:t>
            </a:fld>
            <a:endParaRPr lang="en-FI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3D0122-F311-DDD6-1358-BBD9A12A19B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1899" y="2349000"/>
            <a:ext cx="5402051" cy="39741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6B5D668-15E1-ECB9-295B-73E7926E26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3949" y="1988777"/>
            <a:ext cx="5402051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86405FE-3A66-42DA-4C48-77E7AF5CD7C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51898" y="1988777"/>
            <a:ext cx="5402051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A617CA67-4D68-BA5F-67BE-F87CCF6BCC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950" y="187626"/>
            <a:ext cx="1152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3C7241D-B1E1-1490-6228-D94A64F8F9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918" y="188964"/>
            <a:ext cx="829146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7048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0" y="549000"/>
            <a:ext cx="10442050" cy="661078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ct val="84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5D80-4769-B87F-E9D8-9C49F0149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949" y="2257614"/>
            <a:ext cx="3162600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CBAC-2441-4F8C-A1E1-12A8002240E4}" type="slidenum">
              <a:rPr lang="en-FI" smtClean="0"/>
              <a:t>‹#›</a:t>
            </a:fld>
            <a:endParaRPr lang="en-FI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6B5D668-15E1-ECB9-295B-73E7926E26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9949" y="1897391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Cluster title</a:t>
            </a:r>
            <a:endParaRPr lang="en-FI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39CDBB0-F3C0-ED2C-6DFF-BDDC965859A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14699" y="2257614"/>
            <a:ext cx="3162601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584C606C-27C6-B1B8-AF73-91EE3D3C1CD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14700" y="1897391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7D2EAC2-0180-86E6-ED87-89C3590F351B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139451" y="2263464"/>
            <a:ext cx="3162600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21F8FDD3-92F9-994D-1C39-BD41129876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39451" y="1903241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3E89EB0-114F-D42B-394F-5B60F8C74357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889949" y="4223187"/>
            <a:ext cx="3162600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DD0D195D-D971-5CF7-314A-C84E3DF21A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89949" y="3862964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69C4761-EF5D-61A6-21C4-865FDCA6D8C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514699" y="4223187"/>
            <a:ext cx="3162601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2220DFAC-B34F-C138-1486-2E3A4CA71B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14700" y="3862964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A97B5F14-95E4-5BD2-E1B3-4CF8F325C63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8139451" y="4229037"/>
            <a:ext cx="3162600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2F7D814D-004E-59E2-9CDB-AA8ECE7FEB2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39451" y="3868814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8D8775CA-A760-B342-2EDE-A231037153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950" y="187626"/>
            <a:ext cx="1152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97B1CEF-694C-5717-3DEF-807DE2988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918" y="188964"/>
            <a:ext cx="829146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593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Highlights pine gree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0" y="549000"/>
            <a:ext cx="10442050" cy="661078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ct val="84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5D80-4769-B87F-E9D8-9C49F0149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949" y="2257614"/>
            <a:ext cx="3162600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400">
                <a:solidFill>
                  <a:schemeClr val="tx1"/>
                </a:solidFill>
              </a:defRPr>
            </a:lvl2pPr>
            <a:lvl3pPr marL="9144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D9CBAC-2441-4F8C-A1E1-12A8002240E4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6B5D668-15E1-ECB9-295B-73E7926E26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9949" y="1897391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Highlight title</a:t>
            </a:r>
            <a:endParaRPr lang="en-FI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39CDBB0-F3C0-ED2C-6DFF-BDDC965859A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14699" y="2257614"/>
            <a:ext cx="3162601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400">
                <a:solidFill>
                  <a:schemeClr val="tx1"/>
                </a:solidFill>
              </a:defRPr>
            </a:lvl2pPr>
            <a:lvl3pPr marL="9144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584C606C-27C6-B1B8-AF73-91EE3D3C1CD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14700" y="1897391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Highlight title</a:t>
            </a:r>
            <a:endParaRPr lang="en-FI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7D2EAC2-0180-86E6-ED87-89C3590F351B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139451" y="2263464"/>
            <a:ext cx="3162600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400">
                <a:solidFill>
                  <a:schemeClr val="tx1"/>
                </a:solidFill>
              </a:defRPr>
            </a:lvl2pPr>
            <a:lvl3pPr marL="9144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21F8FDD3-92F9-994D-1C39-BD41129876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39451" y="1903241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Highlight title</a:t>
            </a:r>
            <a:endParaRPr lang="en-FI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3E89EB0-114F-D42B-394F-5B60F8C74357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889949" y="4223187"/>
            <a:ext cx="3162600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400">
                <a:solidFill>
                  <a:schemeClr val="tx1"/>
                </a:solidFill>
              </a:defRPr>
            </a:lvl2pPr>
            <a:lvl3pPr marL="9144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DD0D195D-D971-5CF7-314A-C84E3DF21A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89949" y="3862964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Highlight title</a:t>
            </a:r>
            <a:endParaRPr lang="en-FI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69C4761-EF5D-61A6-21C4-865FDCA6D8C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514699" y="4223187"/>
            <a:ext cx="3162601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400">
                <a:solidFill>
                  <a:schemeClr val="tx1"/>
                </a:solidFill>
              </a:defRPr>
            </a:lvl2pPr>
            <a:lvl3pPr marL="9144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2220DFAC-B34F-C138-1486-2E3A4CA71B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14700" y="3862964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Highlight title</a:t>
            </a:r>
            <a:endParaRPr lang="en-FI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A97B5F14-95E4-5BD2-E1B3-4CF8F325C63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8139451" y="4229037"/>
            <a:ext cx="3162600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400">
                <a:solidFill>
                  <a:schemeClr val="tx1"/>
                </a:solidFill>
              </a:defRPr>
            </a:lvl2pPr>
            <a:lvl3pPr marL="9144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2F7D814D-004E-59E2-9CDB-AA8ECE7FEB2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39451" y="3868814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Highlight title</a:t>
            </a:r>
            <a:endParaRPr lang="en-FI"/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8D8775CA-A760-B342-2EDE-A231037153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950" y="187626"/>
            <a:ext cx="1152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97B1CEF-694C-5717-3DEF-807DE2988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7395" y="188964"/>
            <a:ext cx="828191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99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Highlights pine green with graphi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0" y="549000"/>
            <a:ext cx="10442050" cy="661078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ct val="84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5D80-4769-B87F-E9D8-9C49F0149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949" y="2257614"/>
            <a:ext cx="3162600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400">
                <a:solidFill>
                  <a:schemeClr val="tx1"/>
                </a:solidFill>
              </a:defRPr>
            </a:lvl2pPr>
            <a:lvl3pPr marL="9144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D9CBAC-2441-4F8C-A1E1-12A8002240E4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6B5D668-15E1-ECB9-295B-73E7926E26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9949" y="1897391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Highlight title</a:t>
            </a:r>
            <a:endParaRPr lang="en-FI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39CDBB0-F3C0-ED2C-6DFF-BDDC965859A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14699" y="2257614"/>
            <a:ext cx="3162601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400">
                <a:solidFill>
                  <a:schemeClr val="tx1"/>
                </a:solidFill>
              </a:defRPr>
            </a:lvl2pPr>
            <a:lvl3pPr marL="9144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584C606C-27C6-B1B8-AF73-91EE3D3C1CD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14700" y="1897391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Highlight title</a:t>
            </a:r>
            <a:endParaRPr lang="en-FI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7D2EAC2-0180-86E6-ED87-89C3590F351B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139451" y="2263464"/>
            <a:ext cx="3162600" cy="144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400">
                <a:solidFill>
                  <a:schemeClr val="tx1"/>
                </a:solidFill>
              </a:defRPr>
            </a:lvl2pPr>
            <a:lvl3pPr marL="9144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21F8FDD3-92F9-994D-1C39-BD41129876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39451" y="1903241"/>
            <a:ext cx="3162600" cy="327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Highlight title</a:t>
            </a:r>
            <a:endParaRPr lang="en-FI"/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8D8775CA-A760-B342-2EDE-A231037153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950" y="187626"/>
            <a:ext cx="1152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97B1CEF-694C-5717-3DEF-807DE2988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7395" y="188964"/>
            <a:ext cx="828191" cy="360000"/>
          </a:xfrm>
          <a:prstGeom prst="rect">
            <a:avLst/>
          </a:prstGeom>
        </p:spPr>
      </p:pic>
      <p:sp>
        <p:nvSpPr>
          <p:cNvPr id="7" name="Graphic 24">
            <a:extLst>
              <a:ext uri="{FF2B5EF4-FFF2-40B4-BE49-F238E27FC236}">
                <a16:creationId xmlns:a16="http://schemas.microsoft.com/office/drawing/2014/main" id="{65131111-7C88-2EBC-FE19-B3CF761B786D}"/>
              </a:ext>
            </a:extLst>
          </p:cNvPr>
          <p:cNvSpPr/>
          <p:nvPr userDrawn="1"/>
        </p:nvSpPr>
        <p:spPr>
          <a:xfrm>
            <a:off x="0" y="3899243"/>
            <a:ext cx="12192000" cy="2958757"/>
          </a:xfrm>
          <a:custGeom>
            <a:avLst/>
            <a:gdLst>
              <a:gd name="connsiteX0" fmla="*/ 0 w 12192000"/>
              <a:gd name="connsiteY0" fmla="*/ 2958757 h 2958757"/>
              <a:gd name="connsiteX1" fmla="*/ 0 w 12192000"/>
              <a:gd name="connsiteY1" fmla="*/ 2387943 h 2958757"/>
              <a:gd name="connsiteX2" fmla="*/ 4176446 w 12192000"/>
              <a:gd name="connsiteY2" fmla="*/ 156328 h 2958757"/>
              <a:gd name="connsiteX3" fmla="*/ 7971473 w 12192000"/>
              <a:gd name="connsiteY3" fmla="*/ 2229822 h 2958757"/>
              <a:gd name="connsiteX4" fmla="*/ 12192000 w 12192000"/>
              <a:gd name="connsiteY4" fmla="*/ 0 h 2958757"/>
              <a:gd name="connsiteX5" fmla="*/ 12192000 w 12192000"/>
              <a:gd name="connsiteY5" fmla="*/ 2958757 h 2958757"/>
              <a:gd name="connsiteX6" fmla="*/ 0 w 12192000"/>
              <a:gd name="connsiteY6" fmla="*/ 2958757 h 295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2958757">
                <a:moveTo>
                  <a:pt x="0" y="2958757"/>
                </a:moveTo>
                <a:lnTo>
                  <a:pt x="0" y="2387943"/>
                </a:lnTo>
                <a:lnTo>
                  <a:pt x="4176446" y="156328"/>
                </a:lnTo>
                <a:lnTo>
                  <a:pt x="7971473" y="2229822"/>
                </a:lnTo>
                <a:lnTo>
                  <a:pt x="12192000" y="0"/>
                </a:lnTo>
                <a:lnTo>
                  <a:pt x="12192000" y="2958757"/>
                </a:lnTo>
                <a:lnTo>
                  <a:pt x="0" y="2958757"/>
                </a:lnTo>
                <a:close/>
              </a:path>
            </a:pathLst>
          </a:custGeom>
          <a:solidFill>
            <a:schemeClr val="bg2"/>
          </a:solidFill>
          <a:ln w="6350" cap="flat">
            <a:noFill/>
            <a:prstDash val="solid"/>
            <a:miter/>
          </a:ln>
          <a:effectLst>
            <a:outerShdw blurRad="254000" dist="114300" dir="12600000" sx="99000" sy="99000" algn="bl" rotWithShape="0">
              <a:schemeClr val="accent1">
                <a:alpha val="38000"/>
              </a:schemeClr>
            </a:outerShdw>
          </a:effectLst>
        </p:spPr>
        <p:txBody>
          <a:bodyPr rtlCol="0" anchor="ctr"/>
          <a:lstStyle/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3519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0" y="549000"/>
            <a:ext cx="5582050" cy="122982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5D80-4769-B87F-E9D8-9C49F0149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949" y="2169000"/>
            <a:ext cx="5582051" cy="41541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CBAC-2441-4F8C-A1E1-12A8002240E4}" type="slidenum">
              <a:rPr lang="en-FI" smtClean="0"/>
              <a:t>‹#›</a:t>
            </a:fld>
            <a:endParaRPr lang="en-FI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802C117-713B-ACA1-45BC-FBE0DBCB43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6000" y="0"/>
            <a:ext cx="5916000" cy="68484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FI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A7C5A918-8070-AA06-012C-69D281FA20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950" y="187626"/>
            <a:ext cx="558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4B31E463-CEDA-7AE8-E962-B5430A103E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5936" y="1266225"/>
            <a:ext cx="5580064" cy="630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/>
              <a:t>Click to add subtitle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158481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pine gre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C977-73BA-ECC9-B03C-39BD5DF41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3" y="1757028"/>
            <a:ext cx="10081037" cy="23876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4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D0222-8D53-D9B7-AE85-79F5C518E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000" y="4308907"/>
            <a:ext cx="11520000" cy="146009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9281FD-E573-6D7F-7E06-8971EF85A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6000" y="188962"/>
            <a:ext cx="828191" cy="3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96224A-FFC3-E45A-9335-30DEF34766E2}"/>
              </a:ext>
            </a:extLst>
          </p:cNvPr>
          <p:cNvSpPr txBox="1"/>
          <p:nvPr userDrawn="1"/>
        </p:nvSpPr>
        <p:spPr>
          <a:xfrm>
            <a:off x="10416000" y="299713"/>
            <a:ext cx="1460336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indent="0"/>
            <a:r>
              <a:rPr lang="en-US" sz="900">
                <a:solidFill>
                  <a:schemeClr val="bg1"/>
                </a:solidFill>
                <a:latin typeface="Neue Haas Grotesk"/>
              </a:rPr>
              <a:t>Facilitating sustainable growth</a:t>
            </a:r>
            <a:endParaRPr lang="en-FI" sz="900">
              <a:solidFill>
                <a:schemeClr val="bg1"/>
              </a:solidFill>
              <a:latin typeface="Neue Haas Grotesk"/>
            </a:endParaRPr>
          </a:p>
        </p:txBody>
      </p:sp>
    </p:spTree>
    <p:extLst>
      <p:ext uri="{BB962C8B-B14F-4D97-AF65-F5344CB8AC3E}">
        <p14:creationId xmlns:p14="http://schemas.microsoft.com/office/powerpoint/2010/main" val="4907669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 + highlig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802C117-713B-ACA1-45BC-FBE0DBCB43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6000" y="1"/>
            <a:ext cx="5916000" cy="41490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FI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DF36422-2C33-5D33-BBA3-A97CD395FDD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4149008"/>
            <a:ext cx="12192000" cy="27089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0" y="549000"/>
            <a:ext cx="5582050" cy="122982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5D80-4769-B87F-E9D8-9C49F0149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949" y="1988999"/>
            <a:ext cx="5582051" cy="209234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D9CBAC-2441-4F8C-A1E1-12A8002240E4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C4F6CA9-8D0A-1A26-B7D0-EF017A6B6BAF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08472" y="4941410"/>
            <a:ext cx="2432014" cy="1185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100"/>
            </a:lvl2pPr>
            <a:lvl3pPr>
              <a:lnSpc>
                <a:spcPct val="114000"/>
              </a:lnSpc>
              <a:defRPr sz="1050"/>
            </a:lvl3pPr>
            <a:lvl4pPr>
              <a:lnSpc>
                <a:spcPct val="114000"/>
              </a:lnSpc>
              <a:defRPr sz="1050"/>
            </a:lvl4pPr>
            <a:lvl5pPr>
              <a:lnSpc>
                <a:spcPct val="114000"/>
              </a:lnSpc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0D68D03-819D-87F9-B3D4-DADF02D5593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8472" y="4559815"/>
            <a:ext cx="2432014" cy="31393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C818C577-1B1E-7B26-6451-3E4179F4C0D0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3210147" y="4941410"/>
            <a:ext cx="2610030" cy="1185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100"/>
            </a:lvl2pPr>
            <a:lvl3pPr>
              <a:lnSpc>
                <a:spcPct val="114000"/>
              </a:lnSpc>
              <a:defRPr sz="1050"/>
            </a:lvl3pPr>
            <a:lvl4pPr>
              <a:lnSpc>
                <a:spcPct val="114000"/>
              </a:lnSpc>
              <a:defRPr sz="1050"/>
            </a:lvl4pPr>
            <a:lvl5pPr>
              <a:lnSpc>
                <a:spcPct val="114000"/>
              </a:lnSpc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572AD8F2-5F5E-6ED0-76E8-A64A1E820A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10147" y="4559815"/>
            <a:ext cx="2610030" cy="31393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CC4D6064-FA67-3CDB-E572-600A7E05025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6189838" y="4941410"/>
            <a:ext cx="2610031" cy="1185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100"/>
            </a:lvl2pPr>
            <a:lvl3pPr>
              <a:lnSpc>
                <a:spcPct val="114000"/>
              </a:lnSpc>
              <a:defRPr sz="1050"/>
            </a:lvl3pPr>
            <a:lvl4pPr>
              <a:lnSpc>
                <a:spcPct val="114000"/>
              </a:lnSpc>
              <a:defRPr sz="1050"/>
            </a:lvl4pPr>
            <a:lvl5pPr>
              <a:lnSpc>
                <a:spcPct val="114000"/>
              </a:lnSpc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83D44FBB-8FB6-BAB4-A1A8-22BDC65894E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9838" y="4559815"/>
            <a:ext cx="2610031" cy="31393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2C6EF358-D2C1-ECF4-01BB-5A5D4CBCBD96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9171580" y="4952232"/>
            <a:ext cx="2611948" cy="1185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100"/>
            </a:lvl2pPr>
            <a:lvl3pPr>
              <a:lnSpc>
                <a:spcPct val="114000"/>
              </a:lnSpc>
              <a:defRPr sz="1050"/>
            </a:lvl3pPr>
            <a:lvl4pPr>
              <a:lnSpc>
                <a:spcPct val="114000"/>
              </a:lnSpc>
              <a:defRPr sz="1050"/>
            </a:lvl4pPr>
            <a:lvl5pPr>
              <a:lnSpc>
                <a:spcPct val="114000"/>
              </a:lnSpc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6CDDD87C-51C2-4B41-2D75-8CE15AB0AD3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71580" y="4570637"/>
            <a:ext cx="2611948" cy="31393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90CCF5E7-9F08-D15E-0397-84FCE78ABC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950" y="187626"/>
            <a:ext cx="558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90912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 + highlights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802C117-713B-ACA1-45BC-FBE0DBCB43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6000" y="1"/>
            <a:ext cx="5916000" cy="41490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FI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DF36422-2C33-5D33-BBA3-A97CD395FDD5}"/>
              </a:ext>
            </a:extLst>
          </p:cNvPr>
          <p:cNvSpPr>
            <a:spLocks/>
          </p:cNvSpPr>
          <p:nvPr userDrawn="1"/>
        </p:nvSpPr>
        <p:spPr>
          <a:xfrm>
            <a:off x="0" y="4149008"/>
            <a:ext cx="12192000" cy="27089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0" y="549000"/>
            <a:ext cx="5582050" cy="122982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5D80-4769-B87F-E9D8-9C49F0149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949" y="1988999"/>
            <a:ext cx="5582051" cy="209234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600"/>
            </a:lvl1pPr>
            <a:lvl2pPr marL="457200" indent="0">
              <a:lnSpc>
                <a:spcPct val="114000"/>
              </a:lnSpc>
              <a:buNone/>
              <a:defRPr sz="1400"/>
            </a:lvl2pPr>
            <a:lvl3pPr marL="914400" indent="0">
              <a:lnSpc>
                <a:spcPct val="114000"/>
              </a:lnSpc>
              <a:buNone/>
              <a:defRPr sz="1200"/>
            </a:lvl3pPr>
            <a:lvl4pPr marL="1371600" indent="0">
              <a:lnSpc>
                <a:spcPct val="114000"/>
              </a:lnSpc>
              <a:buNone/>
              <a:defRPr sz="1200"/>
            </a:lvl4pPr>
            <a:lvl5pPr marL="1828800" indent="0">
              <a:lnSpc>
                <a:spcPct val="114000"/>
              </a:lnSpc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D9CBAC-2441-4F8C-A1E1-12A8002240E4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C4F6CA9-8D0A-1A26-B7D0-EF017A6B6BAF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08472" y="4941410"/>
            <a:ext cx="2432014" cy="1185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100"/>
            </a:lvl2pPr>
            <a:lvl3pPr>
              <a:lnSpc>
                <a:spcPct val="114000"/>
              </a:lnSpc>
              <a:defRPr sz="1050"/>
            </a:lvl3pPr>
            <a:lvl4pPr>
              <a:lnSpc>
                <a:spcPct val="114000"/>
              </a:lnSpc>
              <a:defRPr sz="1050"/>
            </a:lvl4pPr>
            <a:lvl5pPr>
              <a:lnSpc>
                <a:spcPct val="114000"/>
              </a:lnSpc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0D68D03-819D-87F9-B3D4-DADF02D5593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8472" y="4559815"/>
            <a:ext cx="2432014" cy="31393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C818C577-1B1E-7B26-6451-3E4179F4C0D0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3210147" y="4941410"/>
            <a:ext cx="2610030" cy="1185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100"/>
            </a:lvl2pPr>
            <a:lvl3pPr>
              <a:lnSpc>
                <a:spcPct val="114000"/>
              </a:lnSpc>
              <a:defRPr sz="1050"/>
            </a:lvl3pPr>
            <a:lvl4pPr>
              <a:lnSpc>
                <a:spcPct val="114000"/>
              </a:lnSpc>
              <a:defRPr sz="1050"/>
            </a:lvl4pPr>
            <a:lvl5pPr>
              <a:lnSpc>
                <a:spcPct val="114000"/>
              </a:lnSpc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572AD8F2-5F5E-6ED0-76E8-A64A1E820A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10147" y="4559815"/>
            <a:ext cx="2610030" cy="31393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CC4D6064-FA67-3CDB-E572-600A7E05025C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6189838" y="4941410"/>
            <a:ext cx="2610031" cy="1185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100"/>
            </a:lvl2pPr>
            <a:lvl3pPr>
              <a:lnSpc>
                <a:spcPct val="114000"/>
              </a:lnSpc>
              <a:defRPr sz="1050"/>
            </a:lvl3pPr>
            <a:lvl4pPr>
              <a:lnSpc>
                <a:spcPct val="114000"/>
              </a:lnSpc>
              <a:defRPr sz="1050"/>
            </a:lvl4pPr>
            <a:lvl5pPr>
              <a:lnSpc>
                <a:spcPct val="114000"/>
              </a:lnSpc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83D44FBB-8FB6-BAB4-A1A8-22BDC65894E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9838" y="4559815"/>
            <a:ext cx="2610031" cy="31393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2C6EF358-D2C1-ECF4-01BB-5A5D4CBCBD96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9171580" y="4952232"/>
            <a:ext cx="2611948" cy="1185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None/>
              <a:defRPr sz="1100"/>
            </a:lvl2pPr>
            <a:lvl3pPr>
              <a:lnSpc>
                <a:spcPct val="114000"/>
              </a:lnSpc>
              <a:defRPr sz="1050"/>
            </a:lvl3pPr>
            <a:lvl4pPr>
              <a:lnSpc>
                <a:spcPct val="114000"/>
              </a:lnSpc>
              <a:defRPr sz="1050"/>
            </a:lvl4pPr>
            <a:lvl5pPr>
              <a:lnSpc>
                <a:spcPct val="114000"/>
              </a:lnSpc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6CDDD87C-51C2-4B41-2D75-8CE15AB0AD3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71580" y="4570637"/>
            <a:ext cx="2611948" cy="31393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Column title</a:t>
            </a:r>
            <a:endParaRPr lang="en-FI"/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90CCF5E7-9F08-D15E-0397-84FCE78ABC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950" y="187626"/>
            <a:ext cx="558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065267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588C9-8131-02E9-CB99-813733F48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CBAC-2441-4F8C-A1E1-12A8002240E4}" type="slidenum">
              <a:rPr lang="en-FI" smtClean="0"/>
              <a:t>‹#›</a:t>
            </a:fld>
            <a:endParaRPr lang="en-FI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A96841-A3FD-54CF-67B7-4C82B1A03C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000" y="188963"/>
            <a:ext cx="829146" cy="36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0E92BB-6449-8E48-2B3D-2A7A7CF484B9}"/>
              </a:ext>
            </a:extLst>
          </p:cNvPr>
          <p:cNvSpPr txBox="1"/>
          <p:nvPr userDrawn="1"/>
        </p:nvSpPr>
        <p:spPr>
          <a:xfrm>
            <a:off x="10416000" y="299713"/>
            <a:ext cx="1460336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indent="0"/>
            <a:r>
              <a:rPr lang="en-US" sz="900">
                <a:solidFill>
                  <a:schemeClr val="tx2"/>
                </a:solidFill>
                <a:latin typeface="Neue Haas Grotesk"/>
              </a:rPr>
              <a:t>Facilitating sustainable growth</a:t>
            </a:r>
            <a:endParaRPr lang="en-FI" sz="900">
              <a:solidFill>
                <a:schemeClr val="tx2"/>
              </a:solidFill>
              <a:latin typeface="Neue Haas Grotesk"/>
            </a:endParaRPr>
          </a:p>
        </p:txBody>
      </p:sp>
    </p:spTree>
    <p:extLst>
      <p:ext uri="{BB962C8B-B14F-4D97-AF65-F5344CB8AC3E}">
        <p14:creationId xmlns:p14="http://schemas.microsoft.com/office/powerpoint/2010/main" val="24425326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ock, sign, gauge&#10;&#10;Description automatically generated">
            <a:extLst>
              <a:ext uri="{FF2B5EF4-FFF2-40B4-BE49-F238E27FC236}">
                <a16:creationId xmlns:a16="http://schemas.microsoft.com/office/drawing/2014/main" id="{77BBD88E-03AF-B6FE-51DA-09546D24F3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978" y="1629000"/>
            <a:ext cx="5804044" cy="2520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C6E28C9-245A-2069-036C-9ACBB400FB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6000" y="4833000"/>
            <a:ext cx="7920000" cy="350865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ctr">
              <a:lnSpc>
                <a:spcPct val="84000"/>
              </a:lnSpc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Facilitating sustainable growth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237541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haze bei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C977-73BA-ECC9-B03C-39BD5DF41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3" y="1757028"/>
            <a:ext cx="10081037" cy="23876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4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D0222-8D53-D9B7-AE85-79F5C518E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000" y="4308907"/>
            <a:ext cx="11520000" cy="146009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+mj-lt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BEB664-E0C3-FBC7-3D2E-C09E4146F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000" y="188963"/>
            <a:ext cx="829146" cy="36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7900EE-15CD-603F-932F-AD6E14108331}"/>
              </a:ext>
            </a:extLst>
          </p:cNvPr>
          <p:cNvSpPr txBox="1"/>
          <p:nvPr userDrawn="1"/>
        </p:nvSpPr>
        <p:spPr>
          <a:xfrm>
            <a:off x="10416000" y="299713"/>
            <a:ext cx="1460336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indent="0"/>
            <a:r>
              <a:rPr lang="en-US" sz="900">
                <a:solidFill>
                  <a:schemeClr val="tx2"/>
                </a:solidFill>
                <a:latin typeface="Neue Haas Grotesk"/>
              </a:rPr>
              <a:t>Facilitating sustainable growth</a:t>
            </a:r>
            <a:endParaRPr lang="en-FI" sz="900">
              <a:solidFill>
                <a:schemeClr val="tx2"/>
              </a:solidFill>
              <a:latin typeface="Neue Haas Grotesk"/>
            </a:endParaRPr>
          </a:p>
        </p:txBody>
      </p:sp>
    </p:spTree>
    <p:extLst>
      <p:ext uri="{BB962C8B-B14F-4D97-AF65-F5344CB8AC3E}">
        <p14:creationId xmlns:p14="http://schemas.microsoft.com/office/powerpoint/2010/main" val="36064819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, white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CFFA2B-68F4-F84E-F178-DD6EE5B4C17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16000" y="0"/>
            <a:ext cx="53760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AFC977-73BA-ECC9-B03C-39BD5DF41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3" y="1757028"/>
            <a:ext cx="6121037" cy="23876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4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D0222-8D53-D9B7-AE85-79F5C518E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000" y="4308907"/>
            <a:ext cx="6120000" cy="146009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  <a:latin typeface="+mj-lt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85D680-B083-6F2F-EF31-E276D1D60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188964"/>
            <a:ext cx="829146" cy="36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B4360A9-548C-8AEE-CDE3-2C629C7ABF60}"/>
              </a:ext>
            </a:extLst>
          </p:cNvPr>
          <p:cNvSpPr txBox="1"/>
          <p:nvPr userDrawn="1"/>
        </p:nvSpPr>
        <p:spPr>
          <a:xfrm>
            <a:off x="1416000" y="299714"/>
            <a:ext cx="1460336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indent="0"/>
            <a:r>
              <a:rPr lang="en-US" sz="900">
                <a:solidFill>
                  <a:schemeClr val="tx2"/>
                </a:solidFill>
                <a:latin typeface="Neue Haas Grotesk"/>
              </a:rPr>
              <a:t>Facilitating sustainable growth</a:t>
            </a:r>
            <a:endParaRPr lang="en-FI" sz="900">
              <a:solidFill>
                <a:schemeClr val="tx2"/>
              </a:solidFill>
              <a:latin typeface="Neue Haas Grotesk"/>
            </a:endParaRPr>
          </a:p>
        </p:txBody>
      </p:sp>
    </p:spTree>
    <p:extLst>
      <p:ext uri="{BB962C8B-B14F-4D97-AF65-F5344CB8AC3E}">
        <p14:creationId xmlns:p14="http://schemas.microsoft.com/office/powerpoint/2010/main" val="1837612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, pine gre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CFFA2B-68F4-F84E-F178-DD6EE5B4C17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16000" y="0"/>
            <a:ext cx="53760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AFC977-73BA-ECC9-B03C-39BD5DF41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3" y="1757028"/>
            <a:ext cx="6121037" cy="23876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4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D0222-8D53-D9B7-AE85-79F5C518E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000" y="4308907"/>
            <a:ext cx="6120000" cy="146009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9281FD-E573-6D7F-7E06-8971EF85A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963" y="188964"/>
            <a:ext cx="828191" cy="3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231B0D-F31C-3653-9117-17A49D648839}"/>
              </a:ext>
            </a:extLst>
          </p:cNvPr>
          <p:cNvSpPr txBox="1"/>
          <p:nvPr userDrawn="1"/>
        </p:nvSpPr>
        <p:spPr>
          <a:xfrm>
            <a:off x="1416000" y="299714"/>
            <a:ext cx="1460336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indent="0"/>
            <a:r>
              <a:rPr lang="en-US" sz="900">
                <a:solidFill>
                  <a:schemeClr val="bg1"/>
                </a:solidFill>
                <a:latin typeface="Neue Haas Grotesk"/>
              </a:rPr>
              <a:t>Facilitating sustainable growth</a:t>
            </a:r>
            <a:endParaRPr lang="en-FI" sz="900">
              <a:solidFill>
                <a:schemeClr val="bg1"/>
              </a:solidFill>
              <a:latin typeface="Neue Haas Grotesk"/>
            </a:endParaRPr>
          </a:p>
        </p:txBody>
      </p:sp>
    </p:spTree>
    <p:extLst>
      <p:ext uri="{BB962C8B-B14F-4D97-AF65-F5344CB8AC3E}">
        <p14:creationId xmlns:p14="http://schemas.microsoft.com/office/powerpoint/2010/main" val="19571947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, haze bei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CFFA2B-68F4-F84E-F178-DD6EE5B4C17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16000" y="0"/>
            <a:ext cx="53760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AFC977-73BA-ECC9-B03C-39BD5DF41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3" y="1757028"/>
            <a:ext cx="6121037" cy="23876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4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D0222-8D53-D9B7-AE85-79F5C518E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000" y="4308907"/>
            <a:ext cx="6120000" cy="146009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  <a:latin typeface="+mj-lt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5B52A3-D9DD-746F-A8BB-616C30C4A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188964"/>
            <a:ext cx="829146" cy="36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B29E08-46EE-75DB-5A44-F66E6CA9A3AE}"/>
              </a:ext>
            </a:extLst>
          </p:cNvPr>
          <p:cNvSpPr txBox="1"/>
          <p:nvPr userDrawn="1"/>
        </p:nvSpPr>
        <p:spPr>
          <a:xfrm>
            <a:off x="1416000" y="299714"/>
            <a:ext cx="1460336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indent="0"/>
            <a:r>
              <a:rPr lang="en-US" sz="900">
                <a:solidFill>
                  <a:schemeClr val="tx2"/>
                </a:solidFill>
                <a:latin typeface="Neue Haas Grotesk"/>
              </a:rPr>
              <a:t>Facilitating sustainable growth</a:t>
            </a:r>
            <a:endParaRPr lang="en-FI" sz="900">
              <a:solidFill>
                <a:schemeClr val="tx2"/>
              </a:solidFill>
              <a:latin typeface="Neue Haas Grotesk"/>
            </a:endParaRPr>
          </a:p>
        </p:txBody>
      </p:sp>
    </p:spTree>
    <p:extLst>
      <p:ext uri="{BB962C8B-B14F-4D97-AF65-F5344CB8AC3E}">
        <p14:creationId xmlns:p14="http://schemas.microsoft.com/office/powerpoint/2010/main" val="1677385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3950" y="549000"/>
            <a:ext cx="11520000" cy="661078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lnSpc>
                <a:spcPct val="84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Index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5D80-4769-B87F-E9D8-9C49F01495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3950" y="1980953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1.	Chapter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CBAC-2441-4F8C-A1E1-12A8002240E4}" type="slidenum">
              <a:rPr lang="en-FI" smtClean="0"/>
              <a:t>‹#›</a:t>
            </a:fld>
            <a:endParaRPr lang="en-FI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4A75EBE-5209-DBB7-F2A3-ACDC318EF8A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33950" y="2557914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2.	Chapter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AC0963-E6A8-6309-F054-F8F3477EB6F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33950" y="3132783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3.	Chapter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7B608BD-DD87-1345-6843-CCFF67496D83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33950" y="3707652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4.	Chapter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1D4DF28-BECE-D366-E1C3-9B1AFE9FD682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333950" y="4282521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5.	Chapter 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EF35A72-CF25-F4DF-1FEF-0F1532E3685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33950" y="4857390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6.	Chapter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215F350-B75D-CAEC-7E18-01A471B5BD4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096000" y="2546354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8.	Chapter 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C740B02-0895-E953-AEEB-8C38107006A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096000" y="3129582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9.	Chapter title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A313094-D3A2-C643-0466-81D39B795EFE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096000" y="3697809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10.	Chapter title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CA0909A-2B8A-BD0B-E9DF-7E396A58D52E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096000" y="4277935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11.	Chapter title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0583126-CCE0-4A4F-7EA2-C9EA89D480AA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6096000" y="4854189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12.	Chapter title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447574C-1E38-E20F-B794-2C5360656E22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6093950" y="1970100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7.	Chapter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68DE4561-178D-F74F-02E1-B7E658248E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33950" y="187626"/>
            <a:ext cx="1152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A165D2-C772-2E9E-F9DA-DD8D37141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6000" y="188962"/>
            <a:ext cx="828191" cy="36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B91B68-8D42-F773-2945-9E6F7A65C07A}"/>
              </a:ext>
            </a:extLst>
          </p:cNvPr>
          <p:cNvSpPr txBox="1"/>
          <p:nvPr userDrawn="1"/>
        </p:nvSpPr>
        <p:spPr>
          <a:xfrm>
            <a:off x="10416000" y="299713"/>
            <a:ext cx="1460336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indent="0"/>
            <a:r>
              <a:rPr lang="en-US" sz="900">
                <a:solidFill>
                  <a:schemeClr val="tx1"/>
                </a:solidFill>
                <a:latin typeface="Neue Haas Grotesk"/>
              </a:rPr>
              <a:t>Facilitating sustainable growth</a:t>
            </a:r>
            <a:endParaRPr lang="en-FI" sz="900">
              <a:solidFill>
                <a:schemeClr val="tx1"/>
              </a:solidFill>
              <a:latin typeface="Neue Haas Grotesk"/>
            </a:endParaRPr>
          </a:p>
        </p:txBody>
      </p:sp>
    </p:spTree>
    <p:extLst>
      <p:ext uri="{BB962C8B-B14F-4D97-AF65-F5344CB8AC3E}">
        <p14:creationId xmlns:p14="http://schemas.microsoft.com/office/powerpoint/2010/main" val="654422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 progres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3950" y="549000"/>
            <a:ext cx="11520000" cy="661078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lnSpc>
                <a:spcPct val="84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Index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5D80-4769-B87F-E9D8-9C49F01495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3950" y="1980953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1.	Chapter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CBAC-2441-4F8C-A1E1-12A8002240E4}" type="slidenum">
              <a:rPr lang="en-FI" smtClean="0"/>
              <a:t>‹#›</a:t>
            </a:fld>
            <a:endParaRPr lang="en-FI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4A75EBE-5209-DBB7-F2A3-ACDC318EF8A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33950" y="2557914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2.	Chapter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AC0963-E6A8-6309-F054-F8F3477EB6F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33950" y="3132783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3.	Chapter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7B608BD-DD87-1345-6843-CCFF67496D83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33950" y="3707652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4.	Chapter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1D4DF28-BECE-D366-E1C3-9B1AFE9FD682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333950" y="4282521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5.	Chapter 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EF35A72-CF25-F4DF-1FEF-0F1532E3685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33950" y="4857390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6.	Chapter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215F350-B75D-CAEC-7E18-01A471B5BD4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096000" y="2546354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8.	Chapter 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C740B02-0895-E953-AEEB-8C38107006A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096000" y="3129582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9.	Chapter title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A313094-D3A2-C643-0466-81D39B795EFE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096000" y="3697809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10.	Chapter title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CA0909A-2B8A-BD0B-E9DF-7E396A58D52E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096000" y="4277935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11.	Chapter title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0583126-CCE0-4A4F-7EA2-C9EA89D480AA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6096000" y="4854189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12.	Chapter title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447574C-1E38-E20F-B794-2C5360656E22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6093950" y="1970100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7.	Chapter title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194FD71F-3865-33C3-443A-DFCD9C94FA0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33950" y="187626"/>
            <a:ext cx="1152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1DE165-879C-EDDD-83C2-4EE64245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6000" y="188962"/>
            <a:ext cx="828191" cy="3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5A699F-A8AF-3A02-B602-59E458811D1A}"/>
              </a:ext>
            </a:extLst>
          </p:cNvPr>
          <p:cNvSpPr txBox="1"/>
          <p:nvPr userDrawn="1"/>
        </p:nvSpPr>
        <p:spPr>
          <a:xfrm>
            <a:off x="10416000" y="299713"/>
            <a:ext cx="1460336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indent="0"/>
            <a:r>
              <a:rPr lang="en-US" sz="900">
                <a:solidFill>
                  <a:schemeClr val="tx1"/>
                </a:solidFill>
                <a:latin typeface="Neue Haas Grotesk"/>
              </a:rPr>
              <a:t>Facilitating sustainable growth</a:t>
            </a:r>
            <a:endParaRPr lang="en-FI" sz="900">
              <a:solidFill>
                <a:schemeClr val="tx1"/>
              </a:solidFill>
              <a:latin typeface="Neue Haas Grotesk"/>
            </a:endParaRPr>
          </a:p>
        </p:txBody>
      </p:sp>
    </p:spTree>
    <p:extLst>
      <p:ext uri="{BB962C8B-B14F-4D97-AF65-F5344CB8AC3E}">
        <p14:creationId xmlns:p14="http://schemas.microsoft.com/office/powerpoint/2010/main" val="819127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 white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AD30-38A9-0131-E45E-0814B181E3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3950" y="549000"/>
            <a:ext cx="11520000" cy="661078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lnSpc>
                <a:spcPct val="84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Index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5D80-4769-B87F-E9D8-9C49F01495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3950" y="1980953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1.	Chapter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0DCEA-F201-7D35-CF8F-6FD9B02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CBAC-2441-4F8C-A1E1-12A8002240E4}" type="slidenum">
              <a:rPr lang="en-FI" smtClean="0"/>
              <a:t>‹#›</a:t>
            </a:fld>
            <a:endParaRPr lang="en-FI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4A75EBE-5209-DBB7-F2A3-ACDC318EF8A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33950" y="2557914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2.	Chapter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AC0963-E6A8-6309-F054-F8F3477EB6F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33950" y="3132783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3.	Chapter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7B608BD-DD87-1345-6843-CCFF67496D83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33950" y="3707652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4.	Chapter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1D4DF28-BECE-D366-E1C3-9B1AFE9FD682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333950" y="4282521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5.	Chapter 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EF35A72-CF25-F4DF-1FEF-0F1532E36858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33950" y="4857390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6.	Chapter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215F350-B75D-CAEC-7E18-01A471B5BD4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096000" y="2546354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8.	Chapter 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C740B02-0895-E953-AEEB-8C38107006A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096000" y="3129582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9.	Chapter title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A313094-D3A2-C643-0466-81D39B795EFE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096000" y="3697809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10.	Chapter title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CA0909A-2B8A-BD0B-E9DF-7E396A58D52E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096000" y="4277935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11.	Chapter title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0583126-CCE0-4A4F-7EA2-C9EA89D480AA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6096000" y="4854189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12.	Chapter title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447574C-1E38-E20F-B794-2C5360656E22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6093950" y="1970100"/>
            <a:ext cx="5042050" cy="42999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14000"/>
              </a:lnSpc>
              <a:buFont typeface="+mj-lt"/>
              <a:buNone/>
              <a:defRPr sz="21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800100" indent="-342900">
              <a:lnSpc>
                <a:spcPct val="114000"/>
              </a:lnSpc>
              <a:buFont typeface="+mj-lt"/>
              <a:buAutoNum type="arabicPeriod"/>
              <a:defRPr sz="1400"/>
            </a:lvl2pPr>
            <a:lvl3pPr>
              <a:lnSpc>
                <a:spcPct val="114000"/>
              </a:lnSpc>
              <a:buFont typeface="+mj-lt"/>
              <a:buAutoNum type="arabicPeriod"/>
              <a:defRPr sz="1200"/>
            </a:lvl3pPr>
            <a:lvl4pPr>
              <a:lnSpc>
                <a:spcPct val="114000"/>
              </a:lnSpc>
              <a:buFont typeface="+mj-lt"/>
              <a:buAutoNum type="arabicPeriod"/>
              <a:defRPr sz="1200"/>
            </a:lvl4pPr>
            <a:lvl5pPr>
              <a:lnSpc>
                <a:spcPct val="114000"/>
              </a:lnSpc>
              <a:buFont typeface="+mj-lt"/>
              <a:buAutoNum type="arabicPeriod"/>
              <a:defRPr sz="1200"/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7.	Chapter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68DE4561-178D-F74F-02E1-B7E658248E6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33950" y="187626"/>
            <a:ext cx="11522050" cy="1813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50000"/>
              </a:lnSpc>
              <a:buNone/>
              <a:defRPr sz="1200" b="1" i="0" spc="16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/>
              <a:t>SECTION</a:t>
            </a:r>
            <a:endParaRPr lang="en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FE9576-83EE-EDFA-A45F-3F21D702D5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6000" y="188962"/>
            <a:ext cx="828191" cy="36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42B7C9-1130-CFE8-67FA-A27B740EC302}"/>
              </a:ext>
            </a:extLst>
          </p:cNvPr>
          <p:cNvSpPr txBox="1"/>
          <p:nvPr userDrawn="1"/>
        </p:nvSpPr>
        <p:spPr>
          <a:xfrm>
            <a:off x="10416000" y="299713"/>
            <a:ext cx="1460336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indent="0"/>
            <a:r>
              <a:rPr lang="en-US" sz="900">
                <a:solidFill>
                  <a:schemeClr val="tx1"/>
                </a:solidFill>
                <a:latin typeface="Neue Haas Grotesk"/>
              </a:rPr>
              <a:t>Facilitating sustainable growth</a:t>
            </a:r>
            <a:endParaRPr lang="en-FI" sz="900">
              <a:solidFill>
                <a:schemeClr val="tx1"/>
              </a:solidFill>
              <a:latin typeface="Neue Haas Grotesk"/>
            </a:endParaRPr>
          </a:p>
        </p:txBody>
      </p:sp>
    </p:spTree>
    <p:extLst>
      <p:ext uri="{BB962C8B-B14F-4D97-AF65-F5344CB8AC3E}">
        <p14:creationId xmlns:p14="http://schemas.microsoft.com/office/powerpoint/2010/main" val="3211332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0437E-AC57-E468-8FBA-9BE432AB5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02D9CBAC-2441-4F8C-A1E1-12A8002240E4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790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686D36-395C-536A-A0A6-9F5F837CD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08" y="280065"/>
            <a:ext cx="10621597" cy="1023101"/>
          </a:xfrm>
        </p:spPr>
        <p:txBody>
          <a:bodyPr/>
          <a:lstStyle/>
          <a:p>
            <a:r>
              <a:rPr lang="fi-FI" sz="3600" b="1" dirty="0"/>
              <a:t>Preliminary topics for </a:t>
            </a:r>
            <a:r>
              <a:rPr lang="fi-FI" sz="3600" b="1" dirty="0" err="1"/>
              <a:t>the</a:t>
            </a:r>
            <a:r>
              <a:rPr lang="fi-FI" sz="3600" b="1" dirty="0"/>
              <a:t> </a:t>
            </a:r>
            <a:r>
              <a:rPr lang="fi-FI" sz="3600" b="1" dirty="0" err="1"/>
              <a:t>ProjectBooster</a:t>
            </a:r>
            <a:r>
              <a:rPr lang="fi-FI" sz="3600" b="1" dirty="0"/>
              <a:t> on 28th </a:t>
            </a:r>
            <a:r>
              <a:rPr lang="fi-FI" sz="3600" b="1" dirty="0" err="1"/>
              <a:t>May</a:t>
            </a:r>
            <a:r>
              <a:rPr lang="fi-FI" sz="3600" b="1" dirty="0"/>
              <a:t> 2024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D11352-EDDD-62DF-3337-E9FD108CD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38" y="1976359"/>
            <a:ext cx="3162600" cy="218518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Neue Haas Grotesk Text Pro" panose="020B0504020202020204" pitchFamily="34" charset="77"/>
              </a:rPr>
              <a:t>Onshore and offshore wind and solar production in the challenging atmosphere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Neue Haas Grotesk Text Pro" panose="020B0504020202020204" pitchFamily="34" charset="77"/>
              </a:rPr>
              <a:t>societal impact, price, challenging atmosphere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Neue Haas Grotesk Text Pro" panose="020B0504020202020204" pitchFamily="34" charset="77"/>
              </a:rPr>
              <a:t>future market issues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Neue Haas Grotesk Text Pro" panose="020B0504020202020204" pitchFamily="34" charset="77"/>
              </a:rPr>
              <a:t>cyber security, security of supply  and grid capacity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Neue Haas Grotesk Text Pro" panose="020B0504020202020204" pitchFamily="34" charset="77"/>
              </a:rPr>
              <a:t>microgrids and web of cells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latin typeface="Neue Haas Grotesk Text Pro" panose="020B0504020202020204" pitchFamily="34" charset="77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Neue Haas Grotesk Text Pro" panose="020B0504020202020204" pitchFamily="34" charset="77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Neue Haas Grotesk Text Pro" panose="020B05040202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latin typeface="Neue Haas Grotesk Text Pro" panose="020B0504020202020204" pitchFamily="34" charset="77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033E5FA-CF40-017C-0EAA-9F7689BC84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8938" y="1596034"/>
            <a:ext cx="3162600" cy="327025"/>
          </a:xfrm>
        </p:spPr>
        <p:txBody>
          <a:bodyPr/>
          <a:lstStyle/>
          <a:p>
            <a:r>
              <a:rPr lang="fi-FI" sz="1800" b="1" dirty="0">
                <a:latin typeface="+mj-lt"/>
              </a:rPr>
              <a:t>System </a:t>
            </a:r>
            <a:r>
              <a:rPr lang="fi-FI" sz="1800" b="1" dirty="0" err="1">
                <a:latin typeface="+mj-lt"/>
              </a:rPr>
              <a:t>level</a:t>
            </a:r>
            <a:r>
              <a:rPr lang="fi-FI" sz="1800" b="1" dirty="0">
                <a:latin typeface="+mj-lt"/>
              </a:rPr>
              <a:t> </a:t>
            </a:r>
            <a:r>
              <a:rPr lang="fi-FI" sz="1800" b="1" dirty="0" err="1">
                <a:latin typeface="+mj-lt"/>
              </a:rPr>
              <a:t>effiency</a:t>
            </a:r>
            <a:endParaRPr lang="fi-FI" sz="1800" b="1" dirty="0">
              <a:latin typeface="+mj-lt"/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881EF98-9017-8782-E53B-4EF40C66A5E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176821" y="1976359"/>
            <a:ext cx="3162601" cy="239382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400" dirty="0">
                <a:latin typeface="Neue Haas Grotesk Text Pro" panose="020B0504020202020204" pitchFamily="34" charset="77"/>
              </a:rPr>
              <a:t>Energy </a:t>
            </a:r>
            <a:r>
              <a:rPr lang="fi-FI" sz="1400" dirty="0" err="1">
                <a:latin typeface="Neue Haas Grotesk Text Pro" panose="020B0504020202020204" pitchFamily="34" charset="77"/>
              </a:rPr>
              <a:t>storage</a:t>
            </a:r>
            <a:endParaRPr lang="fi-FI" sz="1400" dirty="0">
              <a:latin typeface="Neue Haas Grotesk Text Pro" panose="020B0504020202020204" pitchFamily="34" charset="77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Neue Haas Grotesk Text Pro" panose="020B0504020202020204" pitchFamily="34" charset="77"/>
              </a:rPr>
              <a:t>daily/weekly/monthly timescale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Neue Haas Grotesk Text Pro" panose="020B0504020202020204" pitchFamily="34" charset="77"/>
              </a:rPr>
              <a:t>effect on pricing &amp; security of supply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Neue Haas Grotesk Text Pro" panose="020B0504020202020204" pitchFamily="34" charset="77"/>
              </a:rPr>
              <a:t>battery value chain in EU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Neue Haas Grotesk Text Pro" panose="020B0504020202020204" pitchFamily="34" charset="77"/>
              </a:rPr>
              <a:t>Energy system flexibility/resilience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>
                <a:latin typeface="Neue Haas Grotesk Text Pro" panose="020B0504020202020204" pitchFamily="34" charset="77"/>
              </a:rPr>
              <a:t>AI as a </a:t>
            </a:r>
            <a:r>
              <a:rPr lang="fi-FI" sz="1400" dirty="0" err="1">
                <a:latin typeface="Neue Haas Grotesk Text Pro" panose="020B0504020202020204" pitchFamily="34" charset="77"/>
              </a:rPr>
              <a:t>tool</a:t>
            </a:r>
            <a:r>
              <a:rPr lang="fi-FI" sz="1400" dirty="0">
                <a:latin typeface="Neue Haas Grotesk Text Pro" panose="020B0504020202020204" pitchFamily="34" charset="77"/>
              </a:rPr>
              <a:t> for </a:t>
            </a:r>
            <a:r>
              <a:rPr lang="fi-FI" sz="1400" dirty="0" err="1">
                <a:latin typeface="Neue Haas Grotesk Text Pro" panose="020B0504020202020204" pitchFamily="34" charset="77"/>
              </a:rPr>
              <a:t>optimization</a:t>
            </a:r>
            <a:endParaRPr lang="fi-FI" sz="1400" dirty="0">
              <a:latin typeface="Neue Haas Grotesk Text Pro" panose="020B0504020202020204" pitchFamily="34" charset="77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 err="1">
                <a:latin typeface="Neue Haas Grotesk Text Pro" panose="020B0504020202020204" pitchFamily="34" charset="77"/>
              </a:rPr>
              <a:t>SMRs</a:t>
            </a:r>
            <a:r>
              <a:rPr lang="fi-FI" sz="1400" dirty="0">
                <a:latin typeface="Neue Haas Grotesk Text Pro" panose="020B0504020202020204" pitchFamily="34" charset="77"/>
              </a:rPr>
              <a:t> in </a:t>
            </a:r>
            <a:r>
              <a:rPr lang="fi-FI" sz="1400" dirty="0" err="1">
                <a:latin typeface="Neue Haas Grotesk Text Pro" panose="020B0504020202020204" pitchFamily="34" charset="77"/>
              </a:rPr>
              <a:t>the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energy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system</a:t>
            </a:r>
            <a:endParaRPr lang="fi-FI" sz="1400" dirty="0">
              <a:latin typeface="Neue Haas Grotesk Text Pro" panose="020B0504020202020204" pitchFamily="34" charset="77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 err="1">
                <a:latin typeface="Neue Haas Grotesk Text Pro" panose="020B0504020202020204" pitchFamily="34" charset="77"/>
              </a:rPr>
              <a:t>new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ideas</a:t>
            </a:r>
            <a:r>
              <a:rPr lang="fi-FI" sz="1400" dirty="0">
                <a:latin typeface="Neue Haas Grotesk Text Pro" panose="020B0504020202020204" pitchFamily="34" charset="77"/>
              </a:rPr>
              <a:t> for </a:t>
            </a:r>
            <a:r>
              <a:rPr lang="fi-FI" sz="1400" dirty="0" err="1">
                <a:latin typeface="Neue Haas Grotesk Text Pro" panose="020B0504020202020204" pitchFamily="34" charset="77"/>
              </a:rPr>
              <a:t>utilization</a:t>
            </a:r>
            <a:r>
              <a:rPr lang="fi-FI" sz="1400" dirty="0">
                <a:latin typeface="Neue Haas Grotesk Text Pro" panose="020B0504020202020204" pitchFamily="34" charset="77"/>
              </a:rPr>
              <a:t> of </a:t>
            </a:r>
            <a:r>
              <a:rPr lang="fi-FI" sz="1400" dirty="0" err="1">
                <a:latin typeface="Neue Haas Grotesk Text Pro" panose="020B0504020202020204" pitchFamily="34" charset="77"/>
              </a:rPr>
              <a:t>waste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heat</a:t>
            </a:r>
            <a:endParaRPr lang="fi-FI" sz="1400" dirty="0">
              <a:latin typeface="Neue Haas Grotesk Text Pro" panose="020B0504020202020204" pitchFamily="34" charset="77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 err="1">
                <a:latin typeface="Neue Haas Grotesk Text Pro" panose="020B0504020202020204" pitchFamily="34" charset="77"/>
              </a:rPr>
              <a:t>fuel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cells</a:t>
            </a:r>
            <a:r>
              <a:rPr lang="fi-FI" sz="1400" dirty="0">
                <a:latin typeface="Neue Haas Grotesk Text Pro" panose="020B0504020202020204" pitchFamily="34" charset="77"/>
              </a:rPr>
              <a:t> in </a:t>
            </a:r>
            <a:r>
              <a:rPr lang="fi-FI" sz="1400" dirty="0" err="1">
                <a:latin typeface="Neue Haas Grotesk Text Pro" panose="020B0504020202020204" pitchFamily="34" charset="77"/>
              </a:rPr>
              <a:t>the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energy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system</a:t>
            </a:r>
            <a:endParaRPr lang="fi-FI" sz="1400" dirty="0">
              <a:latin typeface="Neue Haas Grotesk Text Pro" panose="020B0504020202020204" pitchFamily="34" charset="77"/>
            </a:endParaRP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8DF264E-4F10-7C46-19BB-EC577419B8D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116435" y="1586757"/>
            <a:ext cx="3162600" cy="327025"/>
          </a:xfrm>
        </p:spPr>
        <p:txBody>
          <a:bodyPr/>
          <a:lstStyle/>
          <a:p>
            <a:r>
              <a:rPr lang="fi-FI" sz="1800" b="1" dirty="0">
                <a:latin typeface="Neue Haas Grotesk Text Pro" panose="020B0504020202020204" pitchFamily="34" charset="77"/>
              </a:rPr>
              <a:t>Sector </a:t>
            </a:r>
            <a:r>
              <a:rPr lang="fi-FI" sz="1800" b="1" dirty="0" err="1">
                <a:latin typeface="Neue Haas Grotesk Text Pro" panose="020B0504020202020204" pitchFamily="34" charset="77"/>
              </a:rPr>
              <a:t>integration</a:t>
            </a:r>
            <a:endParaRPr lang="fi-FI" sz="1800" b="1" dirty="0">
              <a:latin typeface="Neue Haas Grotesk Text Pro" panose="020B0504020202020204" pitchFamily="34" charset="77"/>
            </a:endParaRP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026528B9-7608-08C3-1D1E-90FEF178C57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7844705" y="1976291"/>
            <a:ext cx="3162600" cy="1440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400" dirty="0">
                <a:latin typeface="Neue Haas Grotesk Text Pro" panose="020B0504020202020204" pitchFamily="34" charset="77"/>
              </a:rPr>
              <a:t>Higher </a:t>
            </a:r>
            <a:r>
              <a:rPr lang="fi-FI" sz="1400" dirty="0" err="1">
                <a:latin typeface="Neue Haas Grotesk Text Pro" panose="020B0504020202020204" pitchFamily="34" charset="77"/>
              </a:rPr>
              <a:t>value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chains</a:t>
            </a:r>
            <a:endParaRPr lang="fi-FI" sz="1400" dirty="0">
              <a:latin typeface="Neue Haas Grotesk Text Pro" panose="020B0504020202020204" pitchFamily="34" charset="77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 err="1">
                <a:latin typeface="Neue Haas Grotesk Text Pro" panose="020B0504020202020204" pitchFamily="34" charset="77"/>
              </a:rPr>
              <a:t>how</a:t>
            </a:r>
            <a:r>
              <a:rPr lang="fi-FI" sz="1400" dirty="0">
                <a:latin typeface="Neue Haas Grotesk Text Pro" panose="020B0504020202020204" pitchFamily="34" charset="77"/>
              </a:rPr>
              <a:t> to </a:t>
            </a:r>
            <a:r>
              <a:rPr lang="fi-FI" sz="1400" dirty="0" err="1">
                <a:latin typeface="Neue Haas Grotesk Text Pro" panose="020B0504020202020204" pitchFamily="34" charset="77"/>
              </a:rPr>
              <a:t>create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higher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value</a:t>
            </a:r>
            <a:r>
              <a:rPr lang="fi-FI" sz="1400" dirty="0">
                <a:latin typeface="Neue Haas Grotesk Text Pro" panose="020B0504020202020204" pitchFamily="34" charset="77"/>
              </a:rPr>
              <a:t>?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 err="1">
                <a:latin typeface="Neue Haas Grotesk Text Pro" panose="020B0504020202020204" pitchFamily="34" charset="77"/>
              </a:rPr>
              <a:t>industrial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symbiosis</a:t>
            </a:r>
            <a:endParaRPr lang="fi-FI" sz="1400" dirty="0">
              <a:latin typeface="Neue Haas Grotesk Text Pro" panose="020B0504020202020204" pitchFamily="34" charset="77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 err="1">
                <a:latin typeface="Neue Haas Grotesk Text Pro" panose="020B0504020202020204" pitchFamily="34" charset="77"/>
              </a:rPr>
              <a:t>setting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up</a:t>
            </a:r>
            <a:r>
              <a:rPr lang="fi-FI" sz="1400" dirty="0">
                <a:latin typeface="Neue Haas Grotesk Text Pro" panose="020B0504020202020204" pitchFamily="34" charset="77"/>
              </a:rPr>
              <a:t> market outside Finland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 err="1">
                <a:latin typeface="Neue Haas Grotesk Text Pro" panose="020B0504020202020204" pitchFamily="34" charset="77"/>
              </a:rPr>
              <a:t>regulation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concerning</a:t>
            </a:r>
            <a:r>
              <a:rPr lang="fi-FI" sz="1400" dirty="0">
                <a:latin typeface="Neue Haas Grotesk Text Pro" panose="020B0504020202020204" pitchFamily="34" charset="77"/>
              </a:rPr>
              <a:t> to </a:t>
            </a:r>
            <a:r>
              <a:rPr lang="fi-FI" sz="1400" dirty="0" err="1">
                <a:latin typeface="Neue Haas Grotesk Text Pro" panose="020B0504020202020204" pitchFamily="34" charset="77"/>
              </a:rPr>
              <a:t>hydrogen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value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chains</a:t>
            </a:r>
            <a:endParaRPr lang="fi-FI" sz="1400" dirty="0">
              <a:latin typeface="Neue Haas Grotesk Text Pro" panose="020B0504020202020204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i-FI" sz="1400" dirty="0">
              <a:latin typeface="Neue Haas Grotesk Text Pro" panose="020B0504020202020204" pitchFamily="34" charset="77"/>
            </a:endParaRP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6AA4B428-BC3E-DF60-C919-160F8410879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44705" y="1596034"/>
            <a:ext cx="3162600" cy="327025"/>
          </a:xfrm>
        </p:spPr>
        <p:txBody>
          <a:bodyPr/>
          <a:lstStyle/>
          <a:p>
            <a:r>
              <a:rPr lang="fi-FI" sz="1800" b="1" dirty="0">
                <a:latin typeface="Neue Haas Grotesk Text Pro" panose="020B0504020202020204" pitchFamily="34" charset="77"/>
              </a:rPr>
              <a:t>Hydrogen</a:t>
            </a:r>
          </a:p>
        </p:txBody>
      </p:sp>
      <p:sp>
        <p:nvSpPr>
          <p:cNvPr id="13" name="Sisällön paikkamerkki 12">
            <a:extLst>
              <a:ext uri="{FF2B5EF4-FFF2-40B4-BE49-F238E27FC236}">
                <a16:creationId xmlns:a16="http://schemas.microsoft.com/office/drawing/2014/main" id="{D3C4E9D8-AA12-2334-5ECA-E60DF3927BCA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7939595" y="3969031"/>
            <a:ext cx="3162600" cy="20768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400" dirty="0">
                <a:latin typeface="Neue Haas Grotesk Text Pro" panose="020B0504020202020204" pitchFamily="34" charset="77"/>
              </a:rPr>
              <a:t>P2X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 err="1">
                <a:latin typeface="Neue Haas Grotesk Text Pro" panose="020B0504020202020204" pitchFamily="34" charset="77"/>
              </a:rPr>
              <a:t>what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the</a:t>
            </a:r>
            <a:r>
              <a:rPr lang="fi-FI" sz="1400" dirty="0">
                <a:latin typeface="Neue Haas Grotesk Text Pro" panose="020B0504020202020204" pitchFamily="34" charset="77"/>
              </a:rPr>
              <a:t> X </a:t>
            </a:r>
            <a:r>
              <a:rPr lang="fi-FI" sz="1400" dirty="0" err="1">
                <a:latin typeface="Neue Haas Grotesk Text Pro" panose="020B0504020202020204" pitchFamily="34" charset="77"/>
              </a:rPr>
              <a:t>can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be</a:t>
            </a:r>
            <a:endParaRPr lang="fi-FI" sz="1400" dirty="0">
              <a:latin typeface="Neue Haas Grotesk Text Pro" panose="020B0504020202020204" pitchFamily="34" charset="77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 err="1">
                <a:latin typeface="Neue Haas Grotesk Text Pro" panose="020B0504020202020204" pitchFamily="34" charset="77"/>
              </a:rPr>
              <a:t>higher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value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chains</a:t>
            </a:r>
            <a:r>
              <a:rPr lang="fi-FI" sz="1400" dirty="0">
                <a:latin typeface="Neue Haas Grotesk Text Pro" panose="020B0504020202020204" pitchFamily="34" charset="77"/>
              </a:rPr>
              <a:t> 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 err="1">
                <a:latin typeface="Neue Haas Grotesk Text Pro" panose="020B0504020202020204" pitchFamily="34" charset="77"/>
              </a:rPr>
              <a:t>Logistics</a:t>
            </a:r>
            <a:endParaRPr lang="fi-FI" sz="1400" dirty="0">
              <a:latin typeface="Neue Haas Grotesk Text Pro" panose="020B0504020202020204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400" dirty="0">
                <a:latin typeface="Neue Haas Grotesk Text Pro" panose="020B0504020202020204" pitchFamily="34" charset="77"/>
              </a:rPr>
              <a:t>CCUS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 err="1">
                <a:latin typeface="Neue Haas Grotesk Text Pro" panose="020B0504020202020204" pitchFamily="34" charset="77"/>
              </a:rPr>
              <a:t>small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scale</a:t>
            </a:r>
            <a:r>
              <a:rPr lang="fi-FI" sz="1400" dirty="0">
                <a:latin typeface="Neue Haas Grotesk Text Pro" panose="020B0504020202020204" pitchFamily="34" charset="77"/>
              </a:rPr>
              <a:t> CCU/S- </a:t>
            </a:r>
            <a:r>
              <a:rPr lang="fi-FI" sz="1400" dirty="0" err="1">
                <a:latin typeface="Neue Haas Grotesk Text Pro" panose="020B0504020202020204" pitchFamily="34" charset="77"/>
              </a:rPr>
              <a:t>feasibility</a:t>
            </a:r>
            <a:endParaRPr lang="fi-FI" sz="1400" dirty="0">
              <a:latin typeface="Neue Haas Grotesk Text Pro" panose="020B0504020202020204" pitchFamily="34" charset="77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 err="1">
                <a:latin typeface="Neue Haas Grotesk Text Pro" panose="020B0504020202020204" pitchFamily="34" charset="77"/>
              </a:rPr>
              <a:t>value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creation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from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  <a:r>
              <a:rPr lang="fi-FI" sz="1400" dirty="0" err="1">
                <a:latin typeface="Neue Haas Grotesk Text Pro" panose="020B0504020202020204" pitchFamily="34" charset="77"/>
              </a:rPr>
              <a:t>the</a:t>
            </a:r>
            <a:r>
              <a:rPr lang="fi-FI" sz="1400" dirty="0">
                <a:latin typeface="Neue Haas Grotesk Text Pro" panose="020B0504020202020204" pitchFamily="34" charset="77"/>
              </a:rPr>
              <a:t> bio-</a:t>
            </a:r>
            <a:r>
              <a:rPr lang="fi-FI" sz="1400" dirty="0" err="1">
                <a:latin typeface="Neue Haas Grotesk Text Pro" panose="020B0504020202020204" pitchFamily="34" charset="77"/>
              </a:rPr>
              <a:t>based</a:t>
            </a:r>
            <a:r>
              <a:rPr lang="fi-FI" sz="1400" dirty="0">
                <a:latin typeface="Neue Haas Grotesk Text Pro" panose="020B0504020202020204" pitchFamily="34" charset="77"/>
              </a:rPr>
              <a:t> CO</a:t>
            </a:r>
            <a:r>
              <a:rPr lang="fi-FI" sz="1400" baseline="-25000" dirty="0">
                <a:latin typeface="Neue Haas Grotesk Text Pro" panose="020B0504020202020204" pitchFamily="34" charset="77"/>
              </a:rPr>
              <a:t>2</a:t>
            </a:r>
            <a:r>
              <a:rPr lang="fi-FI" sz="1400" dirty="0">
                <a:latin typeface="Neue Haas Grotesk Text Pro" panose="020B0504020202020204" pitchFamily="34" charset="77"/>
              </a:rPr>
              <a:t>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dirty="0">
                <a:latin typeface="Neue Haas Grotesk Text Pro" panose="020B0504020202020204" pitchFamily="34" charset="77"/>
              </a:rPr>
              <a:t>EU </a:t>
            </a:r>
            <a:r>
              <a:rPr lang="fi-FI" sz="1400" dirty="0" err="1">
                <a:latin typeface="Neue Haas Grotesk Text Pro" panose="020B0504020202020204" pitchFamily="34" charset="77"/>
              </a:rPr>
              <a:t>rgulation</a:t>
            </a:r>
            <a:endParaRPr lang="fi-FI" sz="1400" dirty="0">
              <a:latin typeface="Neue Haas Grotesk Text Pro" panose="020B0504020202020204" pitchFamily="34" charset="77"/>
            </a:endParaRPr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88B254A6-EF7B-EAFE-11F8-66442974076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39595" y="3642006"/>
            <a:ext cx="3162600" cy="327025"/>
          </a:xfrm>
        </p:spPr>
        <p:txBody>
          <a:bodyPr/>
          <a:lstStyle/>
          <a:p>
            <a:r>
              <a:rPr lang="fi-FI" sz="1800" b="1" dirty="0" err="1">
                <a:latin typeface="Neue Haas Grotesk Text Pro" panose="020B0504020202020204" pitchFamily="34" charset="77"/>
              </a:rPr>
              <a:t>Hydrogen</a:t>
            </a:r>
            <a:r>
              <a:rPr lang="fi-FI" sz="1800" b="1" dirty="0">
                <a:latin typeface="Neue Haas Grotesk Text Pro" panose="020B0504020202020204" pitchFamily="34" charset="77"/>
              </a:rPr>
              <a:t>, P2X and CCUS</a:t>
            </a:r>
            <a:br>
              <a:rPr lang="fi-FI" sz="1800" b="1" dirty="0">
                <a:latin typeface="Neue Haas Grotesk Text Pro" panose="020B0504020202020204" pitchFamily="34" charset="77"/>
              </a:rPr>
            </a:br>
            <a:endParaRPr lang="fi-FI" sz="1800" b="1" dirty="0">
              <a:latin typeface="Neue Haas Grotesk Text Pro" panose="020B050402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4349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663C02-5A0B-1935-13BB-87967A04F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fi-FI" b="1" dirty="0"/>
              <a:t>System </a:t>
            </a:r>
            <a:r>
              <a:rPr lang="fi-FI" b="1" dirty="0" err="1"/>
              <a:t>level</a:t>
            </a:r>
            <a:r>
              <a:rPr lang="fi-FI" b="1" dirty="0"/>
              <a:t> </a:t>
            </a:r>
            <a:r>
              <a:rPr lang="fi-FI" b="1" dirty="0" err="1"/>
              <a:t>effiency</a:t>
            </a:r>
            <a:br>
              <a:rPr lang="fi-FI" b="1" dirty="0"/>
            </a:b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BC18C1-C41E-6E86-2B08-C75EC04EC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1453007"/>
            <a:ext cx="11520000" cy="4154152"/>
          </a:xfrm>
        </p:spPr>
        <p:txBody>
          <a:bodyPr/>
          <a:lstStyle/>
          <a:p>
            <a:r>
              <a:rPr lang="en-US" sz="1800" b="1" dirty="0">
                <a:latin typeface="Neue Haas Grotesk Text Pro" panose="020B0504020202020204" pitchFamily="34" charset="77"/>
              </a:rPr>
              <a:t>Onshore and offshore wind and solar production in challenging contexts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social acceptance, legal issues, environmental challenges, land use and permitting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Long term climate conditions, harsh weather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future market value, price volatility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cyber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security of supply  and grid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microgrids as a cellular approach  (web of cells)</a:t>
            </a:r>
          </a:p>
          <a:p>
            <a:endParaRPr lang="fi-FI" dirty="0">
              <a:latin typeface="Neue Haas Grotesk Text Pro" panose="020B0504020202020204" pitchFamily="34" charset="77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106DAEC-C3F2-C6CD-1C8D-051A2F7A6A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17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C6E405-63A3-A0E3-CAAD-96FC34B20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Sector </a:t>
            </a:r>
            <a:r>
              <a:rPr lang="fi-FI" b="1" dirty="0" err="1"/>
              <a:t>integration</a:t>
            </a:r>
            <a:br>
              <a:rPr lang="fi-FI" b="1" dirty="0"/>
            </a:b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5C1327-55DF-5DD2-876A-94039F647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1271852"/>
            <a:ext cx="11520000" cy="5249718"/>
          </a:xfrm>
        </p:spPr>
        <p:txBody>
          <a:bodyPr/>
          <a:lstStyle/>
          <a:p>
            <a:r>
              <a:rPr lang="en-US" sz="1800" b="1" dirty="0">
                <a:latin typeface="Neue Haas Grotesk Text Pro" panose="020B0504020202020204" pitchFamily="34" charset="77"/>
              </a:rPr>
              <a:t>Energy storage:</a:t>
            </a:r>
          </a:p>
          <a:p>
            <a:r>
              <a:rPr lang="en-US" dirty="0">
                <a:latin typeface="Neue Haas Grotesk Text Pro" panose="020B0504020202020204" pitchFamily="34" charset="77"/>
              </a:rPr>
              <a:t>Thermal storage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longer timescale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effect on pricing &amp; security of supply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Integration to the energy system</a:t>
            </a:r>
          </a:p>
          <a:p>
            <a:r>
              <a:rPr lang="en-US" dirty="0">
                <a:latin typeface="Neue Haas Grotesk Text Pro" panose="020B0504020202020204" pitchFamily="34" charset="77"/>
              </a:rPr>
              <a:t>Electricity storage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Hourly/daily/weekly timescale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Battery value chain</a:t>
            </a:r>
          </a:p>
          <a:p>
            <a:r>
              <a:rPr lang="en-US" sz="1800" b="1" dirty="0">
                <a:latin typeface="Neue Haas Grotesk Text Pro" panose="020B0504020202020204" pitchFamily="34" charset="77"/>
              </a:rPr>
              <a:t>Energy system flexibility/resilience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AI as a tool for optimization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SMRs in the energy system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future clean, versatile and fully optimized energy system of cities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new ideas for utilization of waste heat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fuel cells in the energy system</a:t>
            </a:r>
            <a:endParaRPr lang="fi-FI" dirty="0">
              <a:latin typeface="Neue Haas Grotesk Text Pro" panose="020B0504020202020204" pitchFamily="34" charset="77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6B2761D-50C9-CD07-6A6C-BFE2786633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405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AE61C4-E587-07C6-56D1-41250E3D8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Hydrogen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B2F955-838E-561C-C130-0D397E568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1470260"/>
            <a:ext cx="11520000" cy="4154152"/>
          </a:xfrm>
        </p:spPr>
        <p:txBody>
          <a:bodyPr/>
          <a:lstStyle/>
          <a:p>
            <a:r>
              <a:rPr lang="en-US" sz="1800" b="1" dirty="0">
                <a:latin typeface="Neue Haas Grotesk Text Pro" panose="020B0504020202020204" pitchFamily="34" charset="77"/>
              </a:rPr>
              <a:t>Developing value chains to reach higher business value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how to create higher value, value mining?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Clean/green hydrogen in the industrial symbiosis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New business models to create market outside Finland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regulation concerning to hydrogen value chains</a:t>
            </a:r>
          </a:p>
          <a:p>
            <a:endParaRPr lang="fi-FI" dirty="0">
              <a:latin typeface="Neue Haas Grotesk Text Pro" panose="020B0504020202020204" pitchFamily="34" charset="77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00CAA36-8F3C-0E36-CC49-8FE664350D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05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B9AEC1-CE76-141C-F8D2-8E92ABFB3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0" y="549000"/>
            <a:ext cx="10442050" cy="684577"/>
          </a:xfrm>
        </p:spPr>
        <p:txBody>
          <a:bodyPr/>
          <a:lstStyle/>
          <a:p>
            <a:r>
              <a:rPr lang="fi-FI" b="1" dirty="0"/>
              <a:t>Hydrogen, P2X and CCUS</a:t>
            </a:r>
            <a:br>
              <a:rPr lang="fi-FI" b="1" dirty="0"/>
            </a:b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D1A251-2A62-9335-0CA7-0946FED40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1351924"/>
            <a:ext cx="11520000" cy="4154152"/>
          </a:xfrm>
        </p:spPr>
        <p:txBody>
          <a:bodyPr/>
          <a:lstStyle/>
          <a:p>
            <a:r>
              <a:rPr lang="en-US" sz="1800" b="1" dirty="0">
                <a:latin typeface="Neue Haas Grotesk Text Pro" panose="020B0504020202020204" pitchFamily="34" charset="77"/>
              </a:rPr>
              <a:t>P2X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what is the most valuable and potential X in the future?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higher value chains, new business models for the entire value chains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logistics</a:t>
            </a:r>
          </a:p>
          <a:p>
            <a:r>
              <a:rPr lang="en-US" sz="1800" b="1" dirty="0">
                <a:latin typeface="Neue Haas Grotesk Text Pro" panose="020B0504020202020204" pitchFamily="34" charset="77"/>
              </a:rPr>
              <a:t>CCUS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low-cost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small scale CCU/S- feasibility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value creation from the bio-based CO2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eue Haas Grotesk Text Pro" panose="020B0504020202020204" pitchFamily="34" charset="77"/>
              </a:rPr>
              <a:t>EU regulation</a:t>
            </a:r>
          </a:p>
          <a:p>
            <a:endParaRPr lang="fi-FI" dirty="0">
              <a:latin typeface="Neue Haas Grotesk Text Pro" panose="020B0504020202020204" pitchFamily="34" charset="77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9666B5-2953-D226-EEF2-4AAE93F5D5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54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D67833-181F-313C-5F2E-894BB1DF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Open </a:t>
            </a:r>
            <a:r>
              <a:rPr lang="fi-FI" b="1" dirty="0" err="1"/>
              <a:t>ideas</a:t>
            </a:r>
            <a:r>
              <a:rPr lang="fi-FI" b="1" dirty="0"/>
              <a:t>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A91DBB-BDCB-951B-353F-12F4D127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961" y="1547898"/>
            <a:ext cx="11520000" cy="4154152"/>
          </a:xfrm>
        </p:spPr>
        <p:txBody>
          <a:bodyPr/>
          <a:lstStyle/>
          <a:p>
            <a:r>
              <a:rPr lang="fi-FI" sz="1800" b="1" dirty="0" err="1">
                <a:latin typeface="Neue Haas Grotesk Text Pro" panose="020B0504020202020204" pitchFamily="34" charset="77"/>
              </a:rPr>
              <a:t>You</a:t>
            </a:r>
            <a:r>
              <a:rPr lang="fi-FI" sz="1800" b="1" dirty="0">
                <a:latin typeface="Neue Haas Grotesk Text Pro" panose="020B0504020202020204" pitchFamily="34" charset="77"/>
              </a:rPr>
              <a:t> </a:t>
            </a:r>
            <a:r>
              <a:rPr lang="fi-FI" sz="1800" b="1" dirty="0" err="1">
                <a:latin typeface="Neue Haas Grotesk Text Pro" panose="020B0504020202020204" pitchFamily="34" charset="77"/>
              </a:rPr>
              <a:t>can</a:t>
            </a:r>
            <a:r>
              <a:rPr lang="fi-FI" sz="1800" b="1" dirty="0">
                <a:latin typeface="Neue Haas Grotesk Text Pro" panose="020B0504020202020204" pitchFamily="34" charset="77"/>
              </a:rPr>
              <a:t> </a:t>
            </a:r>
            <a:r>
              <a:rPr lang="fi-FI" sz="1800" b="1" dirty="0" err="1">
                <a:latin typeface="Neue Haas Grotesk Text Pro" panose="020B0504020202020204" pitchFamily="34" charset="77"/>
              </a:rPr>
              <a:t>also</a:t>
            </a:r>
            <a:r>
              <a:rPr lang="fi-FI" sz="1800" b="1" dirty="0">
                <a:latin typeface="Neue Haas Grotesk Text Pro" panose="020B0504020202020204" pitchFamily="34" charset="77"/>
              </a:rPr>
              <a:t> </a:t>
            </a:r>
            <a:r>
              <a:rPr lang="fi-FI" sz="1800" b="1" dirty="0" err="1">
                <a:latin typeface="Neue Haas Grotesk Text Pro" panose="020B0504020202020204" pitchFamily="34" charset="77"/>
              </a:rPr>
              <a:t>pitch</a:t>
            </a:r>
            <a:r>
              <a:rPr lang="fi-FI" sz="1800" b="1" dirty="0">
                <a:latin typeface="Neue Haas Grotesk Text Pro" panose="020B0504020202020204" pitchFamily="34" charset="77"/>
              </a:rPr>
              <a:t> </a:t>
            </a:r>
            <a:r>
              <a:rPr lang="fi-FI" sz="1800" b="1" dirty="0" err="1">
                <a:latin typeface="Neue Haas Grotesk Text Pro" panose="020B0504020202020204" pitchFamily="34" charset="77"/>
              </a:rPr>
              <a:t>new</a:t>
            </a:r>
            <a:r>
              <a:rPr lang="fi-FI" sz="1800" b="1" dirty="0">
                <a:latin typeface="Neue Haas Grotesk Text Pro" panose="020B0504020202020204" pitchFamily="34" charset="77"/>
              </a:rPr>
              <a:t> </a:t>
            </a:r>
            <a:r>
              <a:rPr lang="fi-FI" sz="1800" b="1" dirty="0" err="1">
                <a:latin typeface="Neue Haas Grotesk Text Pro" panose="020B0504020202020204" pitchFamily="34" charset="77"/>
              </a:rPr>
              <a:t>ideas</a:t>
            </a:r>
            <a:r>
              <a:rPr lang="fi-FI" sz="1800" b="1" dirty="0">
                <a:latin typeface="Neue Haas Grotesk Text Pro" panose="020B0504020202020204" pitchFamily="34" charset="77"/>
              </a:rPr>
              <a:t> </a:t>
            </a:r>
            <a:r>
              <a:rPr lang="fi-FI" sz="1800" b="1" dirty="0" err="1">
                <a:latin typeface="Neue Haas Grotesk Text Pro" panose="020B0504020202020204" pitchFamily="34" charset="77"/>
              </a:rPr>
              <a:t>which</a:t>
            </a:r>
            <a:r>
              <a:rPr lang="fi-FI" sz="1800" b="1" dirty="0">
                <a:latin typeface="Neue Haas Grotesk Text Pro" panose="020B0504020202020204" pitchFamily="34" charset="77"/>
              </a:rPr>
              <a:t> </a:t>
            </a:r>
            <a:r>
              <a:rPr lang="fi-FI" sz="1800" b="1" dirty="0" err="1">
                <a:latin typeface="Neue Haas Grotesk Text Pro" panose="020B0504020202020204" pitchFamily="34" charset="77"/>
              </a:rPr>
              <a:t>fit</a:t>
            </a:r>
            <a:r>
              <a:rPr lang="fi-FI" sz="1800" b="1" dirty="0">
                <a:latin typeface="Neue Haas Grotesk Text Pro" panose="020B0504020202020204" pitchFamily="34" charset="77"/>
              </a:rPr>
              <a:t> to </a:t>
            </a:r>
            <a:r>
              <a:rPr lang="fi-FI" sz="1800" b="1" dirty="0" err="1">
                <a:latin typeface="Neue Haas Grotesk Text Pro" panose="020B0504020202020204" pitchFamily="34" charset="77"/>
              </a:rPr>
              <a:t>our</a:t>
            </a:r>
            <a:r>
              <a:rPr lang="fi-FI" sz="1800" b="1" dirty="0">
                <a:latin typeface="Neue Haas Grotesk Text Pro" panose="020B0504020202020204" pitchFamily="34" charset="77"/>
              </a:rPr>
              <a:t> 4 </a:t>
            </a:r>
            <a:r>
              <a:rPr lang="fi-FI" sz="1800" b="1" dirty="0" err="1">
                <a:latin typeface="Neue Haas Grotesk Text Pro" panose="020B0504020202020204" pitchFamily="34" charset="77"/>
              </a:rPr>
              <a:t>topics</a:t>
            </a:r>
            <a:r>
              <a:rPr lang="fi-FI" sz="1800" b="1" dirty="0">
                <a:latin typeface="Neue Haas Grotesk Text Pro" panose="020B0504020202020204" pitchFamily="34" charset="77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Neue Haas Grotesk Text Pro" panose="020B0504020202020204" pitchFamily="34" charset="77"/>
              </a:rPr>
              <a:t>System </a:t>
            </a:r>
            <a:r>
              <a:rPr lang="fi-FI" dirty="0" err="1">
                <a:latin typeface="Neue Haas Grotesk Text Pro" panose="020B0504020202020204" pitchFamily="34" charset="77"/>
              </a:rPr>
              <a:t>level</a:t>
            </a:r>
            <a:r>
              <a:rPr lang="fi-FI" dirty="0">
                <a:latin typeface="Neue Haas Grotesk Text Pro" panose="020B0504020202020204" pitchFamily="34" charset="77"/>
              </a:rPr>
              <a:t> </a:t>
            </a:r>
            <a:r>
              <a:rPr lang="fi-FI" dirty="0" err="1">
                <a:latin typeface="Neue Haas Grotesk Text Pro" panose="020B0504020202020204" pitchFamily="34" charset="77"/>
              </a:rPr>
              <a:t>effiency</a:t>
            </a:r>
            <a:endParaRPr lang="fi-FI" dirty="0">
              <a:latin typeface="Neue Haas Grotesk Text Pro" panose="020B05040202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>
                <a:latin typeface="Neue Haas Grotesk Text Pro" panose="020B0504020202020204" pitchFamily="34" charset="77"/>
              </a:rPr>
              <a:t>Sector</a:t>
            </a:r>
            <a:r>
              <a:rPr lang="fi-FI" dirty="0">
                <a:latin typeface="Neue Haas Grotesk Text Pro" panose="020B0504020202020204" pitchFamily="34" charset="77"/>
              </a:rPr>
              <a:t> </a:t>
            </a:r>
            <a:r>
              <a:rPr lang="fi-FI" dirty="0" err="1">
                <a:latin typeface="Neue Haas Grotesk Text Pro" panose="020B0504020202020204" pitchFamily="34" charset="77"/>
              </a:rPr>
              <a:t>integration</a:t>
            </a:r>
            <a:endParaRPr lang="fi-FI" dirty="0">
              <a:latin typeface="Neue Haas Grotesk Text Pro" panose="020B05040202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>
                <a:latin typeface="Neue Haas Grotesk Text Pro" panose="020B0504020202020204" pitchFamily="34" charset="77"/>
              </a:rPr>
              <a:t>Hydrogen</a:t>
            </a:r>
            <a:endParaRPr lang="fi-FI" dirty="0">
              <a:latin typeface="Neue Haas Grotesk Text Pro" panose="020B05040202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Neue Haas Grotesk Text Pro" panose="020B0504020202020204" pitchFamily="34" charset="77"/>
              </a:rPr>
              <a:t>P2X and CCUS</a:t>
            </a:r>
          </a:p>
          <a:p>
            <a:endParaRPr lang="fi-FI" dirty="0">
              <a:latin typeface="Neue Haas Grotesk Text Pro" panose="020B0504020202020204" pitchFamily="34" charset="77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56029E-400F-0CD7-9DA6-5E568B8F0D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0248411"/>
      </p:ext>
    </p:extLst>
  </p:cSld>
  <p:clrMapOvr>
    <a:masterClrMapping/>
  </p:clrMapOvr>
</p:sld>
</file>

<file path=ppt/theme/theme1.xml><?xml version="1.0" encoding="utf-8"?>
<a:theme xmlns:a="http://schemas.openxmlformats.org/drawingml/2006/main" name="1_CLIC core brand">
  <a:themeElements>
    <a:clrScheme name="CLIC Innovation brand colours">
      <a:dk1>
        <a:srgbClr val="000000"/>
      </a:dk1>
      <a:lt1>
        <a:sysClr val="window" lastClr="FFFFFF"/>
      </a:lt1>
      <a:dk2>
        <a:srgbClr val="236543"/>
      </a:dk2>
      <a:lt2>
        <a:srgbClr val="F4F3E8"/>
      </a:lt2>
      <a:accent1>
        <a:srgbClr val="65D36F"/>
      </a:accent1>
      <a:accent2>
        <a:srgbClr val="458ECD"/>
      </a:accent2>
      <a:accent3>
        <a:srgbClr val="F17447"/>
      </a:accent3>
      <a:accent4>
        <a:srgbClr val="25E660"/>
      </a:accent4>
      <a:accent5>
        <a:srgbClr val="009BC8"/>
      </a:accent5>
      <a:accent6>
        <a:srgbClr val="FF4C00"/>
      </a:accent6>
      <a:hlink>
        <a:srgbClr val="F17447"/>
      </a:hlink>
      <a:folHlink>
        <a:srgbClr val="65D36F"/>
      </a:folHlink>
    </a:clrScheme>
    <a:fontScheme name="Custom 1">
      <a:majorFont>
        <a:latin typeface="Neue Haas Grotesk Text Pro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dated CLIC Innovation slide template" id="{AFB1DCF2-BB45-41FF-874E-8B9643AECC57}" vid="{57654E47-26C0-480F-8C60-FC8F6431D6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399</Words>
  <Application>Microsoft Macintosh PowerPoint</Application>
  <PresentationFormat>Laajakuva</PresentationFormat>
  <Paragraphs>79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Helvetica</vt:lpstr>
      <vt:lpstr>Neue Haas Grotesk</vt:lpstr>
      <vt:lpstr>Neue Haas Grotesk Text Pro</vt:lpstr>
      <vt:lpstr>1_CLIC core brand</vt:lpstr>
      <vt:lpstr>Preliminary topics for the ProjectBooster on 28th May 2024</vt:lpstr>
      <vt:lpstr>System level effiency </vt:lpstr>
      <vt:lpstr>Sector integration </vt:lpstr>
      <vt:lpstr>Hydrogen </vt:lpstr>
      <vt:lpstr>Hydrogen, P2X and CCUS </vt:lpstr>
      <vt:lpstr>Open ideas!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topics for the project booster on 28th May 2024</dc:title>
  <dc:creator>Pia Salokoski</dc:creator>
  <cp:lastModifiedBy>Niko Pentikäinen</cp:lastModifiedBy>
  <cp:revision>2</cp:revision>
  <dcterms:created xsi:type="dcterms:W3CDTF">2024-02-20T07:31:18Z</dcterms:created>
  <dcterms:modified xsi:type="dcterms:W3CDTF">2024-02-26T12:30:40Z</dcterms:modified>
</cp:coreProperties>
</file>